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334" r:id="rId11"/>
    <p:sldId id="263" r:id="rId12"/>
    <p:sldId id="299" r:id="rId13"/>
    <p:sldId id="302" r:id="rId14"/>
    <p:sldId id="264" r:id="rId15"/>
    <p:sldId id="266" r:id="rId16"/>
    <p:sldId id="265" r:id="rId17"/>
    <p:sldId id="335" r:id="rId18"/>
    <p:sldId id="276" r:id="rId19"/>
    <p:sldId id="303" r:id="rId20"/>
    <p:sldId id="293" r:id="rId21"/>
    <p:sldId id="337"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0F9FE820-AFDA-4C65-B125-73D9078F7437}" v="360" dt="2022-09-19T12:09:47.326"/>
    <p1510:client id="{10340FDF-B15C-4CFF-B487-146F9B98A252}" v="28" dt="2021-08-10T21:47:37.589"/>
    <p1510:client id="{3BA0D230-C853-4667-83F9-D85E65BD4B24}" v="2" dt="2021-08-19T16:32:24.566"/>
    <p1510:client id="{424531FA-48D4-433B-8B85-7E09538C2A49}" v="2152" dt="2022-08-21T15:29:24.393"/>
    <p1510:client id="{5754893B-2BA6-4F86-BEBB-BB74FE2A873E}" v="188" dt="2022-08-27T08:48:20.215"/>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AAD4C7C0-A9BD-46AF-B37A-63739A747865}" v="842" dt="2022-10-15T14:53:52.975"/>
    <p1510:client id="{B63C8988-E1D3-4A52-8229-FA8C5EBD2ECD}" v="357" dt="2021-08-19T14:01:44.876"/>
    <p1510:client id="{BDCDF464-B5E7-412B-BF45-B242F298C144}" v="219" dt="2022-12-10T09:22:50.634"/>
    <p1510:client id="{C083896D-BE66-E85C-897C-A6AD0DF65F8C}" v="2226" dt="2021-07-13T17:34:38.142"/>
    <p1510:client id="{CC69BAD0-B878-4D5F-9EDC-F1CFB63E14B5}" v="190" dt="2021-08-18T18:06:57.811"/>
    <p1510:client id="{D289CE85-05DD-4CEA-9E36-265DC259C99B}" v="47" dt="2022-08-31T13:13:54.742"/>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12/10/2022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39.png>
</file>

<file path=ppt/media/image4.jpeg>
</file>

<file path=ppt/media/image40.png>
</file>

<file path=ppt/media/image41.jpeg>
</file>

<file path=ppt/media/image42.png>
</file>

<file path=ppt/media/image43.pn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984788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rasanna3ram/datascience/blob/bdf973a12c691c47d02b9651a2577e01f81cc026/data_extraction_scrap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rasanna3ram/datascience/blob/bdf973a12c691c47d02b9651a2577e01f81cc026/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rasanna3ram/datascience/blob/bdf973a12c691c47d02b9651a2577e01f81cc026/DataViz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prasanna3ram/datascience/blob/bdf973a12c691c47d02b9651a2577e01f81cc026/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rasanna3ram/datascience/blob/ae5026dabb6ba81bf2a8c1a1802fb8c3f8f3ecc6/lab_jupyter_launch_site_location%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prasanna3ram/datascience/blob/ed767134129a6a4fa15c77a5d214f2c1e3d21a9d/plotly.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prasanna3ram/datascience/blob/ed767134129a6a4fa15c77a5d214f2c1e3d21a9d/ML_fina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1.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0.png"/></Relationships>
</file>

<file path=ppt/slides/_rels/slide45.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rasanna3ram/datascience/blob/bdf973a12c691c47d02b9651a2577e01f81cc026/Data_Collection_lab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Prasanna Ramamoorthy</a:t>
            </a:r>
          </a:p>
          <a:p>
            <a:r>
              <a:rPr lang="en-US" dirty="0">
                <a:solidFill>
                  <a:schemeClr val="bg2"/>
                </a:solidFill>
                <a:latin typeface="Abadi"/>
                <a:ea typeface="SF Pro" pitchFamily="2" charset="0"/>
                <a:cs typeface="SF Pro" pitchFamily="2" charset="0"/>
              </a:rPr>
              <a:t>21Aug2022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ctangle 6">
            <a:extLst>
              <a:ext uri="{FF2B5EF4-FFF2-40B4-BE49-F238E27FC236}">
                <a16:creationId xmlns:a16="http://schemas.microsoft.com/office/drawing/2014/main" id="{5B413DB7-035E-CD6E-E088-DC5AB4A31DFF}"/>
              </a:ext>
            </a:extLst>
          </p:cNvPr>
          <p:cNvSpPr/>
          <p:nvPr/>
        </p:nvSpPr>
        <p:spPr>
          <a:xfrm>
            <a:off x="8662987" y="2459831"/>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SpaceX Webpage containing data</a:t>
            </a:r>
            <a:endParaRPr lang="en-GB" dirty="0"/>
          </a:p>
        </p:txBody>
      </p:sp>
      <p:sp>
        <p:nvSpPr>
          <p:cNvPr id="9" name="Rectangle 8">
            <a:extLst>
              <a:ext uri="{FF2B5EF4-FFF2-40B4-BE49-F238E27FC236}">
                <a16:creationId xmlns:a16="http://schemas.microsoft.com/office/drawing/2014/main" id="{5951F087-E175-751A-C504-98F669CB0CDC}"/>
              </a:ext>
            </a:extLst>
          </p:cNvPr>
          <p:cNvSpPr/>
          <p:nvPr/>
        </p:nvSpPr>
        <p:spPr>
          <a:xfrm>
            <a:off x="4864893" y="1543049"/>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Beautiful Soup library</a:t>
            </a:r>
          </a:p>
          <a:p>
            <a:pPr algn="ctr"/>
            <a:r>
              <a:rPr lang="en-GB" dirty="0">
                <a:cs typeface="Calibri"/>
              </a:rPr>
              <a:t>Scrapping web page</a:t>
            </a:r>
          </a:p>
        </p:txBody>
      </p:sp>
      <p:sp>
        <p:nvSpPr>
          <p:cNvPr id="12" name="Rectangle 11">
            <a:extLst>
              <a:ext uri="{FF2B5EF4-FFF2-40B4-BE49-F238E27FC236}">
                <a16:creationId xmlns:a16="http://schemas.microsoft.com/office/drawing/2014/main" id="{90DFF41D-832B-41BF-64B2-BC21680989F0}"/>
              </a:ext>
            </a:extLst>
          </p:cNvPr>
          <p:cNvSpPr/>
          <p:nvPr/>
        </p:nvSpPr>
        <p:spPr>
          <a:xfrm>
            <a:off x="6257924" y="3876675"/>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Data in HTML tables format</a:t>
            </a:r>
            <a:endParaRPr lang="en-US" dirty="0"/>
          </a:p>
        </p:txBody>
      </p:sp>
      <p:sp>
        <p:nvSpPr>
          <p:cNvPr id="14" name="Rectangle 13">
            <a:extLst>
              <a:ext uri="{FF2B5EF4-FFF2-40B4-BE49-F238E27FC236}">
                <a16:creationId xmlns:a16="http://schemas.microsoft.com/office/drawing/2014/main" id="{71251194-0129-01EE-CF56-252EB1305E88}"/>
              </a:ext>
            </a:extLst>
          </p:cNvPr>
          <p:cNvSpPr/>
          <p:nvPr/>
        </p:nvSpPr>
        <p:spPr>
          <a:xfrm>
            <a:off x="5043487" y="5293518"/>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Parse HTML tables to Pandas </a:t>
            </a:r>
            <a:r>
              <a:rPr lang="en-GB" dirty="0" err="1">
                <a:cs typeface="Calibri"/>
              </a:rPr>
              <a:t>DataFrame</a:t>
            </a:r>
            <a:endParaRPr lang="en-US" dirty="0" err="1"/>
          </a:p>
        </p:txBody>
      </p:sp>
      <p:sp>
        <p:nvSpPr>
          <p:cNvPr id="16" name="Text Placeholder 2">
            <a:extLst>
              <a:ext uri="{FF2B5EF4-FFF2-40B4-BE49-F238E27FC236}">
                <a16:creationId xmlns:a16="http://schemas.microsoft.com/office/drawing/2014/main" id="{2F065818-852D-C347-67FC-95E09F31E0CA}"/>
              </a:ext>
            </a:extLst>
          </p:cNvPr>
          <p:cNvSpPr txBox="1">
            <a:spLocks/>
          </p:cNvSpPr>
          <p:nvPr/>
        </p:nvSpPr>
        <p:spPr>
          <a:xfrm>
            <a:off x="308770" y="2228850"/>
            <a:ext cx="5723731" cy="4214019"/>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ea typeface="+mn-lt"/>
                <a:cs typeface="+mn-lt"/>
              </a:rPr>
              <a:t>import requests</a:t>
            </a:r>
          </a:p>
          <a:p>
            <a:pPr>
              <a:lnSpc>
                <a:spcPct val="100000"/>
              </a:lnSpc>
              <a:spcBef>
                <a:spcPts val="1400"/>
              </a:spcBef>
            </a:pPr>
            <a:r>
              <a:rPr lang="en-US" sz="2200" dirty="0">
                <a:ea typeface="+mn-lt"/>
                <a:cs typeface="+mn-lt"/>
              </a:rPr>
              <a:t>from bs4 import </a:t>
            </a:r>
            <a:r>
              <a:rPr lang="en-US" sz="2200" dirty="0" err="1">
                <a:ea typeface="+mn-lt"/>
                <a:cs typeface="+mn-lt"/>
              </a:rPr>
              <a:t>BeautifulSoup</a:t>
            </a:r>
            <a:endParaRPr lang="en-US" sz="2200" dirty="0">
              <a:ea typeface="+mn-lt"/>
              <a:cs typeface="+mn-lt"/>
            </a:endParaRPr>
          </a:p>
          <a:p>
            <a:pPr>
              <a:lnSpc>
                <a:spcPct val="100000"/>
              </a:lnSpc>
              <a:spcBef>
                <a:spcPts val="1400"/>
              </a:spcBef>
            </a:pPr>
            <a:r>
              <a:rPr lang="en-US" sz="2200" dirty="0" err="1">
                <a:ea typeface="+mn-lt"/>
                <a:cs typeface="+mn-lt"/>
              </a:rPr>
              <a:t>static_url</a:t>
            </a:r>
            <a:r>
              <a:rPr lang="en-US" sz="2200" dirty="0">
                <a:ea typeface="+mn-lt"/>
                <a:cs typeface="+mn-lt"/>
              </a:rPr>
              <a:t> = "https://en.wikipedia.org/w/</a:t>
            </a:r>
            <a:r>
              <a:rPr lang="en-US" sz="2200" dirty="0" err="1">
                <a:ea typeface="+mn-lt"/>
                <a:cs typeface="+mn-lt"/>
              </a:rPr>
              <a:t>index.php?title</a:t>
            </a:r>
            <a:r>
              <a:rPr lang="en-US" sz="2200" dirty="0">
                <a:ea typeface="+mn-lt"/>
                <a:cs typeface="+mn-lt"/>
              </a:rPr>
              <a:t>=List_of_Falcon_9_and_Falcon_Heavy_launches&amp;oldid=1027686922"</a:t>
            </a:r>
          </a:p>
          <a:p>
            <a:pPr>
              <a:lnSpc>
                <a:spcPct val="100000"/>
              </a:lnSpc>
              <a:spcBef>
                <a:spcPts val="1400"/>
              </a:spcBef>
            </a:pPr>
            <a:r>
              <a:rPr lang="en-US" sz="2200" dirty="0">
                <a:ea typeface="+mn-lt"/>
                <a:cs typeface="+mn-lt"/>
              </a:rPr>
              <a:t>response = </a:t>
            </a:r>
            <a:r>
              <a:rPr lang="en-US" sz="2200" dirty="0" err="1">
                <a:ea typeface="+mn-lt"/>
                <a:cs typeface="+mn-lt"/>
              </a:rPr>
              <a:t>requests.get</a:t>
            </a:r>
            <a:r>
              <a:rPr lang="en-US" sz="2200" dirty="0">
                <a:ea typeface="+mn-lt"/>
                <a:cs typeface="+mn-lt"/>
              </a:rPr>
              <a:t>(</a:t>
            </a:r>
            <a:r>
              <a:rPr lang="en-US" sz="2200" dirty="0" err="1">
                <a:ea typeface="+mn-lt"/>
                <a:cs typeface="+mn-lt"/>
              </a:rPr>
              <a:t>static_url</a:t>
            </a:r>
            <a:r>
              <a:rPr lang="en-US" sz="2200" dirty="0">
                <a:ea typeface="+mn-lt"/>
                <a:cs typeface="+mn-lt"/>
              </a:rPr>
              <a:t>)</a:t>
            </a:r>
          </a:p>
          <a:p>
            <a:r>
              <a:rPr lang="en-US" sz="2200" dirty="0">
                <a:ea typeface="+mn-lt"/>
                <a:cs typeface="+mn-lt"/>
              </a:rPr>
              <a:t>soup = </a:t>
            </a:r>
            <a:r>
              <a:rPr lang="en-US" sz="2200" dirty="0" err="1">
                <a:ea typeface="+mn-lt"/>
                <a:cs typeface="+mn-lt"/>
              </a:rPr>
              <a:t>BeautifulSoup</a:t>
            </a:r>
            <a:r>
              <a:rPr lang="en-US" sz="2200" dirty="0">
                <a:ea typeface="+mn-lt"/>
                <a:cs typeface="+mn-lt"/>
              </a:rPr>
              <a:t>(</a:t>
            </a:r>
            <a:r>
              <a:rPr lang="en-US" sz="2200" dirty="0" err="1">
                <a:ea typeface="+mn-lt"/>
                <a:cs typeface="+mn-lt"/>
              </a:rPr>
              <a:t>response.text</a:t>
            </a:r>
            <a:r>
              <a:rPr lang="en-US" sz="2200" dirty="0">
                <a:ea typeface="+mn-lt"/>
                <a:cs typeface="+mn-lt"/>
              </a:rPr>
              <a:t>, '</a:t>
            </a:r>
            <a:r>
              <a:rPr lang="en-US" sz="2200" dirty="0" err="1">
                <a:ea typeface="+mn-lt"/>
                <a:cs typeface="+mn-lt"/>
              </a:rPr>
              <a:t>html.parser</a:t>
            </a:r>
            <a:r>
              <a:rPr lang="en-US" sz="2200" dirty="0">
                <a:ea typeface="+mn-lt"/>
                <a:cs typeface="+mn-lt"/>
              </a:rPr>
              <a:t>')</a:t>
            </a:r>
            <a:endParaRPr lang="en-US" sz="2200" dirty="0">
              <a:solidFill>
                <a:srgbClr val="000000"/>
              </a:solidFill>
              <a:latin typeface="Calibri"/>
              <a:cs typeface="Calibri"/>
            </a:endParaRPr>
          </a:p>
          <a:p>
            <a:pPr>
              <a:lnSpc>
                <a:spcPct val="100000"/>
              </a:lnSpc>
              <a:spcBef>
                <a:spcPts val="1400"/>
              </a:spcBef>
            </a:pPr>
            <a:endParaRPr lang="en-US" sz="2200">
              <a:solidFill>
                <a:srgbClr val="292929"/>
              </a:solidFill>
              <a:latin typeface="Abadi" panose="020B0604020104020204" pitchFamily="34" charset="0"/>
            </a:endParaRPr>
          </a:p>
          <a:p>
            <a:pPr>
              <a:lnSpc>
                <a:spcPct val="100000"/>
              </a:lnSpc>
              <a:spcBef>
                <a:spcPts val="1400"/>
              </a:spcBef>
            </a:pPr>
            <a:endParaRPr lang="en-US" sz="2200" dirty="0">
              <a:solidFill>
                <a:srgbClr val="292929"/>
              </a:solidFill>
              <a:latin typeface="Abadi" panose="020B0604020104020204" pitchFamily="34" charset="0"/>
              <a:cs typeface="Calibri" panose="020F0502020204030204"/>
            </a:endParaRPr>
          </a:p>
          <a:p>
            <a:endParaRPr lang="en-US">
              <a:cs typeface="Calibri" panose="020F0502020204030204"/>
            </a:endParaRPr>
          </a:p>
          <a:p>
            <a:endParaRPr lang="en-US">
              <a:cs typeface="Calibri" panose="020F0502020204030204"/>
            </a:endParaRPr>
          </a:p>
        </p:txBody>
      </p:sp>
      <p:cxnSp>
        <p:nvCxnSpPr>
          <p:cNvPr id="3" name="Connector: Elbow 2">
            <a:extLst>
              <a:ext uri="{FF2B5EF4-FFF2-40B4-BE49-F238E27FC236}">
                <a16:creationId xmlns:a16="http://schemas.microsoft.com/office/drawing/2014/main" id="{49A40A0C-2355-E96C-82BD-82DC773F5219}"/>
              </a:ext>
            </a:extLst>
          </p:cNvPr>
          <p:cNvCxnSpPr/>
          <p:nvPr/>
        </p:nvCxnSpPr>
        <p:spPr>
          <a:xfrm>
            <a:off x="6183271" y="2383888"/>
            <a:ext cx="2509835" cy="4738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onnector: Elbow 7">
            <a:extLst>
              <a:ext uri="{FF2B5EF4-FFF2-40B4-BE49-F238E27FC236}">
                <a16:creationId xmlns:a16="http://schemas.microsoft.com/office/drawing/2014/main" id="{4187EE23-FB99-196E-0CF2-32F23430E437}"/>
              </a:ext>
            </a:extLst>
          </p:cNvPr>
          <p:cNvCxnSpPr/>
          <p:nvPr/>
        </p:nvCxnSpPr>
        <p:spPr>
          <a:xfrm flipH="1">
            <a:off x="9161633" y="3425845"/>
            <a:ext cx="883445" cy="9143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FF56368C-FD12-FFC4-BB7F-02179F8A1654}"/>
              </a:ext>
            </a:extLst>
          </p:cNvPr>
          <p:cNvCxnSpPr>
            <a:cxnSpLocks/>
          </p:cNvCxnSpPr>
          <p:nvPr/>
        </p:nvCxnSpPr>
        <p:spPr>
          <a:xfrm flipH="1">
            <a:off x="7947193" y="4736175"/>
            <a:ext cx="883445" cy="9143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5635FDBA-3EA0-7EDA-FB67-E7853763F920}"/>
              </a:ext>
            </a:extLst>
          </p:cNvPr>
          <p:cNvSpPr txBox="1"/>
          <p:nvPr/>
        </p:nvSpPr>
        <p:spPr>
          <a:xfrm>
            <a:off x="9222658" y="4626077"/>
            <a:ext cx="2743200"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https://github.com/prasanna3ram/datascience/blob/bdf973a12c691c47d02b9651a2577e01f81cc026/data_extraction_scrapping.ipynb</a:t>
            </a:r>
            <a:r>
              <a:rPr lang="en-US" dirty="0"/>
              <a:t> </a:t>
            </a:r>
            <a:endParaRPr lang="en-US"/>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lIns="91440" tIns="45720" rIns="91440" bIns="45720" anchor="t"/>
          <a:lstStyle/>
          <a:p>
            <a:r>
              <a:rPr lang="en-US" sz="2200" dirty="0">
                <a:solidFill>
                  <a:schemeClr val="accent3">
                    <a:lumMod val="25000"/>
                  </a:schemeClr>
                </a:solidFill>
                <a:latin typeface="Abadi"/>
              </a:rPr>
              <a:t>Describe how data were processed</a:t>
            </a:r>
          </a:p>
          <a:p>
            <a:pPr lvl="1"/>
            <a:r>
              <a:rPr lang="en-US" sz="1800" dirty="0">
                <a:solidFill>
                  <a:schemeClr val="accent3">
                    <a:lumMod val="25000"/>
                  </a:schemeClr>
                </a:solidFill>
                <a:latin typeface="Abadi"/>
              </a:rPr>
              <a:t>Data was processed using to identify the % of missing values, identify the numerical and categorical columns, number of launches in each sites, the number and occurrence of each orbit</a:t>
            </a:r>
          </a:p>
          <a:p>
            <a:pPr lvl="1"/>
            <a:endParaRPr lang="en-US" sz="1800" dirty="0">
              <a:solidFill>
                <a:schemeClr val="accent3">
                  <a:lumMod val="25000"/>
                </a:schemeClr>
              </a:solidFill>
              <a:latin typeface="Abadi"/>
            </a:endParaRPr>
          </a:p>
          <a:p>
            <a:r>
              <a:rPr lang="en-US" sz="2200" dirty="0">
                <a:solidFill>
                  <a:schemeClr val="accent3">
                    <a:lumMod val="25000"/>
                  </a:schemeClr>
                </a:solidFill>
                <a:latin typeface="Abadi"/>
              </a:rPr>
              <a:t>You need to present your data wrangling process using key phrases and flowcharts</a:t>
            </a:r>
          </a:p>
          <a:p>
            <a:pPr marL="457200" lvl="1" indent="0">
              <a:buNone/>
            </a:pPr>
            <a:endParaRPr lang="en-US" sz="1800" dirty="0">
              <a:solidFill>
                <a:schemeClr val="accent3">
                  <a:lumMod val="25000"/>
                </a:schemeClr>
              </a:solidFill>
              <a:latin typeface="Abadi"/>
            </a:endParaRPr>
          </a:p>
          <a:p>
            <a:r>
              <a:rPr lang="en-US" sz="2200" dirty="0" err="1">
                <a:ea typeface="+mn-lt"/>
                <a:cs typeface="+mn-lt"/>
              </a:rPr>
              <a:t>df.isnull</a:t>
            </a:r>
            <a:r>
              <a:rPr lang="en-US" sz="2200" dirty="0">
                <a:ea typeface="+mn-lt"/>
                <a:cs typeface="+mn-lt"/>
              </a:rPr>
              <a:t>().sum()/</a:t>
            </a:r>
            <a:r>
              <a:rPr lang="en-US" sz="2200" dirty="0" err="1">
                <a:ea typeface="+mn-lt"/>
                <a:cs typeface="+mn-lt"/>
              </a:rPr>
              <a:t>df.count</a:t>
            </a:r>
            <a:r>
              <a:rPr lang="en-US" sz="2200" dirty="0">
                <a:ea typeface="+mn-lt"/>
                <a:cs typeface="+mn-lt"/>
              </a:rPr>
              <a:t>()*100</a:t>
            </a:r>
            <a:endParaRPr lang="en-US" sz="2200" dirty="0">
              <a:solidFill>
                <a:schemeClr val="accent3">
                  <a:lumMod val="25000"/>
                </a:schemeClr>
              </a:solidFill>
              <a:latin typeface="Abadi"/>
            </a:endParaRPr>
          </a:p>
          <a:p>
            <a:r>
              <a:rPr lang="en-US" sz="2200" dirty="0" err="1">
                <a:ea typeface="+mn-lt"/>
                <a:cs typeface="+mn-lt"/>
              </a:rPr>
              <a:t>df</a:t>
            </a:r>
            <a:r>
              <a:rPr lang="en-US" sz="2200" dirty="0">
                <a:ea typeface="+mn-lt"/>
                <a:cs typeface="+mn-lt"/>
              </a:rPr>
              <a:t>['</a:t>
            </a:r>
            <a:r>
              <a:rPr lang="en-US" sz="2200" dirty="0" err="1">
                <a:ea typeface="+mn-lt"/>
                <a:cs typeface="+mn-lt"/>
              </a:rPr>
              <a:t>LaunchSite</a:t>
            </a:r>
            <a:r>
              <a:rPr lang="en-US" sz="2200" dirty="0">
                <a:ea typeface="+mn-lt"/>
                <a:cs typeface="+mn-lt"/>
              </a:rPr>
              <a:t>'].</a:t>
            </a:r>
            <a:r>
              <a:rPr lang="en-US" sz="2200" dirty="0" err="1">
                <a:ea typeface="+mn-lt"/>
                <a:cs typeface="+mn-lt"/>
              </a:rPr>
              <a:t>value_counts</a:t>
            </a:r>
            <a:r>
              <a:rPr lang="en-US" sz="2200" dirty="0">
                <a:ea typeface="+mn-lt"/>
                <a:cs typeface="+mn-lt"/>
              </a:rPr>
              <a:t>()</a:t>
            </a:r>
            <a:endParaRPr lang="en-US" sz="2200" dirty="0">
              <a:cs typeface="Calibri"/>
            </a:endParaRPr>
          </a:p>
          <a:p>
            <a:r>
              <a:rPr lang="en-US" sz="2200" dirty="0" err="1">
                <a:ea typeface="+mn-lt"/>
                <a:cs typeface="+mn-lt"/>
              </a:rPr>
              <a:t>df</a:t>
            </a:r>
            <a:r>
              <a:rPr lang="en-US" sz="2200" dirty="0">
                <a:ea typeface="+mn-lt"/>
                <a:cs typeface="+mn-lt"/>
              </a:rPr>
              <a:t>["Class"].mean()</a:t>
            </a:r>
            <a:endParaRPr lang="en-US" sz="2200" dirty="0">
              <a:cs typeface="Calibri"/>
            </a:endParaRPr>
          </a:p>
          <a:p>
            <a:endParaRPr lang="en-US"/>
          </a:p>
          <a:p>
            <a:endParaRPr lang="en-US">
              <a:cs typeface="Calibri" panose="020F0502020204030204"/>
            </a:endParaRPr>
          </a:p>
          <a:p>
            <a:endParaRPr lang="en-US">
              <a:cs typeface="Calibri" panose="020F0502020204030204"/>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0EA53B56-7B07-E43F-4D1B-84585507CC3D}"/>
              </a:ext>
            </a:extLst>
          </p:cNvPr>
          <p:cNvSpPr/>
          <p:nvPr/>
        </p:nvSpPr>
        <p:spPr>
          <a:xfrm>
            <a:off x="9436893" y="2459830"/>
            <a:ext cx="2107405"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cs typeface="Calibri"/>
              </a:rPr>
              <a:t>DataFrame</a:t>
            </a:r>
            <a:r>
              <a:rPr lang="en-GB" dirty="0">
                <a:cs typeface="Calibri"/>
              </a:rPr>
              <a:t> </a:t>
            </a:r>
            <a:endParaRPr lang="en-GB" dirty="0"/>
          </a:p>
        </p:txBody>
      </p:sp>
      <p:sp>
        <p:nvSpPr>
          <p:cNvPr id="3" name="Rectangle 2">
            <a:extLst>
              <a:ext uri="{FF2B5EF4-FFF2-40B4-BE49-F238E27FC236}">
                <a16:creationId xmlns:a16="http://schemas.microsoft.com/office/drawing/2014/main" id="{9F5C9A9D-E007-A5FB-2D97-CDA150AF32AF}"/>
              </a:ext>
            </a:extLst>
          </p:cNvPr>
          <p:cNvSpPr/>
          <p:nvPr/>
        </p:nvSpPr>
        <p:spPr>
          <a:xfrm>
            <a:off x="9436893" y="3709986"/>
            <a:ext cx="2107405"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a:t>
            </a:r>
            <a:r>
              <a:rPr lang="en-GB" dirty="0" err="1">
                <a:cs typeface="Calibri"/>
              </a:rPr>
              <a:t>Value_counts</a:t>
            </a:r>
          </a:p>
        </p:txBody>
      </p:sp>
      <p:sp>
        <p:nvSpPr>
          <p:cNvPr id="6" name="Rectangle 5">
            <a:extLst>
              <a:ext uri="{FF2B5EF4-FFF2-40B4-BE49-F238E27FC236}">
                <a16:creationId xmlns:a16="http://schemas.microsoft.com/office/drawing/2014/main" id="{8C4C10A8-A67A-D062-137A-0604402047F4}"/>
              </a:ext>
            </a:extLst>
          </p:cNvPr>
          <p:cNvSpPr/>
          <p:nvPr/>
        </p:nvSpPr>
        <p:spPr>
          <a:xfrm>
            <a:off x="9484518" y="4960141"/>
            <a:ext cx="2107405"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.mean()</a:t>
            </a:r>
            <a:endParaRPr lang="en-US" dirty="0"/>
          </a:p>
        </p:txBody>
      </p:sp>
      <p:sp>
        <p:nvSpPr>
          <p:cNvPr id="7" name="TextBox 6">
            <a:extLst>
              <a:ext uri="{FF2B5EF4-FFF2-40B4-BE49-F238E27FC236}">
                <a16:creationId xmlns:a16="http://schemas.microsoft.com/office/drawing/2014/main" id="{3C88EAC2-AFB6-5A74-C04B-3129A15A539D}"/>
              </a:ext>
            </a:extLst>
          </p:cNvPr>
          <p:cNvSpPr txBox="1"/>
          <p:nvPr/>
        </p:nvSpPr>
        <p:spPr>
          <a:xfrm>
            <a:off x="5461819" y="4445819"/>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https://github.com/prasanna3ram/datascience/blob/bdf973a12c691c47d02b9651a2577e01f81cc026/Data_wrangling.ipynb</a:t>
            </a:r>
            <a:r>
              <a:rPr lang="en-US" dirty="0"/>
              <a:t> </a:t>
            </a:r>
            <a:endParaRPr lang="en-US"/>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a:rPr>
              <a:t>In this exercise 3 different types of charts from the seaborn library namely the scatterplot, bar charts and the line charts were used.  The scatterplot was used to identify the distribution of success rates among different launch sites.</a:t>
            </a:r>
          </a:p>
          <a:p>
            <a:pPr>
              <a:lnSpc>
                <a:spcPct val="100000"/>
              </a:lnSpc>
              <a:spcBef>
                <a:spcPts val="1400"/>
              </a:spcBef>
            </a:pPr>
            <a:r>
              <a:rPr lang="en-US" sz="2200" dirty="0">
                <a:solidFill>
                  <a:schemeClr val="accent3">
                    <a:lumMod val="25000"/>
                  </a:schemeClr>
                </a:solidFill>
                <a:latin typeface="Abadi"/>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A9AFF11C-8430-A8E1-B7A6-732D95382C19}"/>
              </a:ext>
            </a:extLst>
          </p:cNvPr>
          <p:cNvSpPr txBox="1"/>
          <p:nvPr/>
        </p:nvSpPr>
        <p:spPr>
          <a:xfrm>
            <a:off x="938981" y="4593303"/>
            <a:ext cx="102321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https://github.com/prasanna3ram/datascience/blob/bdf973a12c691c47d02b9651a2577e01f81cc026/DataVizualization.ipynb</a:t>
            </a:r>
            <a:r>
              <a:rPr lang="en-US" dirty="0"/>
              <a:t> </a:t>
            </a:r>
            <a:endParaRPr lang="en-US"/>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a:rPr>
              <a:t>Distinct - (</a:t>
            </a:r>
            <a:r>
              <a:rPr lang="en-US" sz="1800" dirty="0">
                <a:ea typeface="+mn-lt"/>
                <a:cs typeface="+mn-lt"/>
              </a:rPr>
              <a:t>%</a:t>
            </a:r>
            <a:r>
              <a:rPr lang="en-US" sz="1800" dirty="0" err="1">
                <a:ea typeface="+mn-lt"/>
                <a:cs typeface="+mn-lt"/>
              </a:rPr>
              <a:t>sql</a:t>
            </a:r>
            <a:r>
              <a:rPr lang="en-US" sz="1800" dirty="0">
                <a:ea typeface="+mn-lt"/>
                <a:cs typeface="+mn-lt"/>
              </a:rPr>
              <a:t> Select Distinct "</a:t>
            </a:r>
            <a:r>
              <a:rPr lang="en-US" sz="1800" dirty="0" err="1">
                <a:ea typeface="+mn-lt"/>
                <a:cs typeface="+mn-lt"/>
              </a:rPr>
              <a:t>Launch_Site</a:t>
            </a:r>
            <a:r>
              <a:rPr lang="en-US" sz="1800" dirty="0">
                <a:ea typeface="+mn-lt"/>
                <a:cs typeface="+mn-lt"/>
              </a:rPr>
              <a:t>" from SPACEXTBL )</a:t>
            </a:r>
            <a:endParaRPr lang="en-US" sz="1800" dirty="0">
              <a:solidFill>
                <a:schemeClr val="accent3">
                  <a:lumMod val="25000"/>
                </a:schemeClr>
              </a:solidFill>
              <a:latin typeface="Abadi"/>
            </a:endParaRPr>
          </a:p>
          <a:p>
            <a:pPr lvl="1">
              <a:lnSpc>
                <a:spcPct val="100000"/>
              </a:lnSpc>
              <a:spcBef>
                <a:spcPts val="1400"/>
              </a:spcBef>
            </a:pPr>
            <a:r>
              <a:rPr lang="en-US" sz="1800" dirty="0">
                <a:solidFill>
                  <a:srgbClr val="000000"/>
                </a:solidFill>
                <a:latin typeface="Calibri"/>
                <a:cs typeface="Calibri"/>
              </a:rPr>
              <a:t>LIKE - (</a:t>
            </a:r>
            <a:r>
              <a:rPr lang="en-US" sz="1800" dirty="0">
                <a:ea typeface="+mn-lt"/>
                <a:cs typeface="+mn-lt"/>
              </a:rPr>
              <a:t>Select * from SPACEXTBL WHERE "</a:t>
            </a:r>
            <a:r>
              <a:rPr lang="en-US" sz="1800" dirty="0" err="1">
                <a:ea typeface="+mn-lt"/>
                <a:cs typeface="+mn-lt"/>
              </a:rPr>
              <a:t>Launch_Site</a:t>
            </a:r>
            <a:r>
              <a:rPr lang="en-US" sz="1800" dirty="0">
                <a:ea typeface="+mn-lt"/>
                <a:cs typeface="+mn-lt"/>
              </a:rPr>
              <a:t>" LIKE 'CCA%' LIMIT 5)</a:t>
            </a:r>
            <a:endParaRPr lang="en-US" sz="1800" dirty="0">
              <a:solidFill>
                <a:srgbClr val="000000"/>
              </a:solidFill>
              <a:latin typeface="Calibri"/>
              <a:cs typeface="Calibri"/>
            </a:endParaRPr>
          </a:p>
          <a:p>
            <a:pPr lvl="1">
              <a:lnSpc>
                <a:spcPct val="100000"/>
              </a:lnSpc>
              <a:spcBef>
                <a:spcPts val="1400"/>
              </a:spcBef>
            </a:pPr>
            <a:r>
              <a:rPr lang="en-US" sz="1800" dirty="0">
                <a:solidFill>
                  <a:srgbClr val="000000"/>
                </a:solidFill>
                <a:latin typeface="Calibri"/>
                <a:cs typeface="Calibri"/>
              </a:rPr>
              <a:t>SUM - (</a:t>
            </a:r>
            <a:r>
              <a:rPr lang="en-US" sz="1800" dirty="0">
                <a:ea typeface="+mn-lt"/>
                <a:cs typeface="+mn-lt"/>
              </a:rPr>
              <a:t>Select SUM("PAYLOAD_MASS__KG_") from SPACEXTBL WHERE "Customer" = 'NASA (CRS)')</a:t>
            </a:r>
            <a:endParaRPr lang="en-US" sz="1800" dirty="0">
              <a:solidFill>
                <a:srgbClr val="000000"/>
              </a:solidFill>
              <a:latin typeface="Calibri"/>
              <a:cs typeface="Calibri"/>
            </a:endParaRPr>
          </a:p>
          <a:p>
            <a:pPr lvl="1">
              <a:lnSpc>
                <a:spcPct val="100000"/>
              </a:lnSpc>
              <a:spcBef>
                <a:spcPts val="1400"/>
              </a:spcBef>
            </a:pPr>
            <a:r>
              <a:rPr lang="en-US" sz="1800" dirty="0">
                <a:ea typeface="+mn-lt"/>
                <a:cs typeface="+mn-lt"/>
              </a:rPr>
              <a:t>AVG -Select AVG("PAYLOAD_MASS__KG_") from SPACEXTBL WHERE "</a:t>
            </a:r>
            <a:r>
              <a:rPr lang="en-US" sz="1800" dirty="0" err="1">
                <a:ea typeface="+mn-lt"/>
                <a:cs typeface="+mn-lt"/>
              </a:rPr>
              <a:t>Booster_Version</a:t>
            </a:r>
            <a:r>
              <a:rPr lang="en-US" sz="1800" dirty="0">
                <a:ea typeface="+mn-lt"/>
                <a:cs typeface="+mn-lt"/>
              </a:rPr>
              <a:t>" = 'F9 v1.1'</a:t>
            </a:r>
            <a:endParaRPr lang="en-US" sz="1800" dirty="0">
              <a:solidFill>
                <a:srgbClr val="000000"/>
              </a:solidFill>
              <a:latin typeface="Calibri"/>
              <a:cs typeface="Calibri"/>
            </a:endParaRPr>
          </a:p>
          <a:p>
            <a:pPr lvl="1">
              <a:lnSpc>
                <a:spcPct val="100000"/>
              </a:lnSpc>
              <a:spcBef>
                <a:spcPts val="1400"/>
              </a:spcBef>
            </a:pPr>
            <a:r>
              <a:rPr lang="en-US" sz="1800" dirty="0">
                <a:solidFill>
                  <a:srgbClr val="000000"/>
                </a:solidFill>
                <a:latin typeface="Calibri"/>
                <a:cs typeface="Calibri"/>
              </a:rPr>
              <a:t>Min - </a:t>
            </a:r>
            <a:r>
              <a:rPr lang="en-US" sz="1800" dirty="0">
                <a:ea typeface="+mn-lt"/>
                <a:cs typeface="+mn-lt"/>
              </a:rPr>
              <a:t>Select min(Date) from SPACEXTBL Where [Landing _Outcome] = 'Success (ground pad)'</a:t>
            </a:r>
            <a:endParaRPr lang="en-US" sz="1800" dirty="0">
              <a:solidFill>
                <a:srgbClr val="000000"/>
              </a:solidFill>
              <a:latin typeface="Calibri"/>
              <a:cs typeface="Calibri"/>
            </a:endParaRPr>
          </a:p>
          <a:p>
            <a:pPr lvl="1">
              <a:lnSpc>
                <a:spcPct val="100000"/>
              </a:lnSpc>
              <a:spcBef>
                <a:spcPts val="1400"/>
              </a:spcBef>
            </a:pPr>
            <a:r>
              <a:rPr lang="en-US" sz="1800" dirty="0">
                <a:solidFill>
                  <a:srgbClr val="000000"/>
                </a:solidFill>
                <a:latin typeface="Calibri"/>
                <a:cs typeface="Calibri"/>
              </a:rPr>
              <a:t>Count &amp; Order by - </a:t>
            </a:r>
            <a:r>
              <a:rPr lang="en-US" sz="1800" dirty="0">
                <a:ea typeface="+mn-lt"/>
                <a:cs typeface="+mn-lt"/>
              </a:rPr>
              <a:t>Select "</a:t>
            </a:r>
            <a:r>
              <a:rPr lang="en-US" sz="1800" dirty="0" err="1">
                <a:ea typeface="+mn-lt"/>
                <a:cs typeface="+mn-lt"/>
              </a:rPr>
              <a:t>Mission_Outcome</a:t>
            </a:r>
            <a:r>
              <a:rPr lang="en-US" sz="1800" dirty="0">
                <a:ea typeface="+mn-lt"/>
                <a:cs typeface="+mn-lt"/>
              </a:rPr>
              <a:t>", COUNT(*) from SPACEXTBL GROUP BY "</a:t>
            </a:r>
            <a:r>
              <a:rPr lang="en-US" sz="1800" dirty="0" err="1">
                <a:ea typeface="+mn-lt"/>
                <a:cs typeface="+mn-lt"/>
              </a:rPr>
              <a:t>Mission_Outcome</a:t>
            </a:r>
            <a:r>
              <a:rPr lang="en-US" sz="1800" dirty="0">
                <a:ea typeface="+mn-lt"/>
                <a:cs typeface="+mn-lt"/>
              </a:rPr>
              <a:t>"</a:t>
            </a:r>
          </a:p>
          <a:p>
            <a:pPr lvl="1">
              <a:lnSpc>
                <a:spcPct val="100000"/>
              </a:lnSpc>
              <a:spcBef>
                <a:spcPts val="1400"/>
              </a:spcBef>
            </a:pPr>
            <a:r>
              <a:rPr lang="en-US" sz="1800" dirty="0">
                <a:solidFill>
                  <a:srgbClr val="000000"/>
                </a:solidFill>
                <a:latin typeface="Calibri" panose="020F0502020204030204"/>
                <a:cs typeface="Calibri" panose="020F0502020204030204"/>
              </a:rPr>
              <a:t>Subquery - </a:t>
            </a:r>
            <a:r>
              <a:rPr lang="en-US" sz="1800" dirty="0">
                <a:ea typeface="+mn-lt"/>
                <a:cs typeface="+mn-lt"/>
              </a:rPr>
              <a:t>%</a:t>
            </a:r>
            <a:r>
              <a:rPr lang="en-US" sz="1800" dirty="0" err="1">
                <a:ea typeface="+mn-lt"/>
                <a:cs typeface="+mn-lt"/>
              </a:rPr>
              <a:t>sql</a:t>
            </a:r>
            <a:r>
              <a:rPr lang="en-US" sz="1800" dirty="0">
                <a:ea typeface="+mn-lt"/>
                <a:cs typeface="+mn-lt"/>
              </a:rPr>
              <a:t> Select "</a:t>
            </a:r>
            <a:r>
              <a:rPr lang="en-US" sz="1800" dirty="0" err="1">
                <a:ea typeface="+mn-lt"/>
                <a:cs typeface="+mn-lt"/>
              </a:rPr>
              <a:t>Booster_Version</a:t>
            </a:r>
            <a:r>
              <a:rPr lang="en-US" sz="1800" dirty="0">
                <a:ea typeface="+mn-lt"/>
                <a:cs typeface="+mn-lt"/>
              </a:rPr>
              <a:t>", "</a:t>
            </a:r>
            <a:r>
              <a:rPr lang="en-US" sz="1800" dirty="0" err="1">
                <a:ea typeface="+mn-lt"/>
                <a:cs typeface="+mn-lt"/>
              </a:rPr>
              <a:t>PAYLOAD_MASS__KG_"from</a:t>
            </a:r>
            <a:r>
              <a:rPr lang="en-US" sz="1800" dirty="0">
                <a:ea typeface="+mn-lt"/>
                <a:cs typeface="+mn-lt"/>
              </a:rPr>
              <a:t> SPACEXTBL Where "PAYLOAD_MASS__KG_" =  (Select Max("PAYLOAD_MASS__KG_") as mp from SPACEXTBL)</a:t>
            </a:r>
            <a:endParaRPr lang="en-US" sz="1800" dirty="0">
              <a:solidFill>
                <a:srgbClr val="000000"/>
              </a:solidFill>
              <a:latin typeface="Calibri" panose="020F0502020204030204"/>
              <a:cs typeface="Calibri" panose="020F0502020204030204"/>
            </a:endParaRPr>
          </a:p>
          <a:p>
            <a:endParaRPr lang="en-US"/>
          </a:p>
          <a:p>
            <a:endParaRPr lang="en-US"/>
          </a:p>
          <a:p>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err="1">
                <a:solidFill>
                  <a:schemeClr val="accent3">
                    <a:lumMod val="25000"/>
                  </a:schemeClr>
                </a:solidFill>
                <a:latin typeface="Abadi"/>
                <a:ea typeface="+mn-lt"/>
                <a:cs typeface="+mn-lt"/>
              </a:rPr>
              <a:t>Substr</a:t>
            </a:r>
            <a:r>
              <a:rPr lang="en-US" sz="2200" dirty="0">
                <a:solidFill>
                  <a:schemeClr val="accent3">
                    <a:lumMod val="25000"/>
                  </a:schemeClr>
                </a:solidFill>
                <a:latin typeface="Abadi"/>
                <a:ea typeface="+mn-lt"/>
                <a:cs typeface="+mn-lt"/>
              </a:rPr>
              <a:t> - </a:t>
            </a:r>
            <a:r>
              <a:rPr lang="en-US" sz="2200" dirty="0">
                <a:ea typeface="+mn-lt"/>
                <a:cs typeface="+mn-lt"/>
              </a:rPr>
              <a:t>%</a:t>
            </a:r>
            <a:r>
              <a:rPr lang="en-US" sz="2200" dirty="0" err="1">
                <a:ea typeface="+mn-lt"/>
                <a:cs typeface="+mn-lt"/>
              </a:rPr>
              <a:t>sql</a:t>
            </a:r>
            <a:r>
              <a:rPr lang="en-US" sz="2200" dirty="0">
                <a:ea typeface="+mn-lt"/>
                <a:cs typeface="+mn-lt"/>
              </a:rPr>
              <a:t>   Select </a:t>
            </a:r>
            <a:r>
              <a:rPr lang="en-US" sz="2200" dirty="0" err="1">
                <a:ea typeface="+mn-lt"/>
                <a:cs typeface="+mn-lt"/>
              </a:rPr>
              <a:t>substr</a:t>
            </a:r>
            <a:r>
              <a:rPr lang="en-US" sz="2200" dirty="0">
                <a:ea typeface="+mn-lt"/>
                <a:cs typeface="+mn-lt"/>
              </a:rPr>
              <a:t>(Date, 4, 2),[Landing _Outcome],"</a:t>
            </a:r>
            <a:r>
              <a:rPr lang="en-US" sz="2200" dirty="0" err="1">
                <a:ea typeface="+mn-lt"/>
                <a:cs typeface="+mn-lt"/>
              </a:rPr>
              <a:t>Booster_Version</a:t>
            </a:r>
            <a:r>
              <a:rPr lang="en-US" sz="2200" dirty="0">
                <a:ea typeface="+mn-lt"/>
                <a:cs typeface="+mn-lt"/>
              </a:rPr>
              <a:t>", "</a:t>
            </a:r>
            <a:r>
              <a:rPr lang="en-US" sz="2200" dirty="0" err="1">
                <a:ea typeface="+mn-lt"/>
                <a:cs typeface="+mn-lt"/>
              </a:rPr>
              <a:t>Launch_Site</a:t>
            </a:r>
            <a:r>
              <a:rPr lang="en-US" sz="2200" dirty="0">
                <a:ea typeface="+mn-lt"/>
                <a:cs typeface="+mn-lt"/>
              </a:rPr>
              <a:t>" from SPACEXTBL Where [Landing _Outcome] like '%Failure (drone ship)%' and </a:t>
            </a:r>
            <a:r>
              <a:rPr lang="en-US" sz="2200" dirty="0" err="1">
                <a:ea typeface="+mn-lt"/>
                <a:cs typeface="+mn-lt"/>
              </a:rPr>
              <a:t>substr</a:t>
            </a:r>
            <a:r>
              <a:rPr lang="en-US" sz="2200" dirty="0">
                <a:ea typeface="+mn-lt"/>
                <a:cs typeface="+mn-lt"/>
              </a:rPr>
              <a:t>("Date",7,4)= '2015'</a:t>
            </a:r>
            <a:endParaRPr lang="en-US" sz="2200" dirty="0">
              <a:solidFill>
                <a:schemeClr val="accent3">
                  <a:lumMod val="25000"/>
                </a:schemeClr>
              </a:solidFill>
              <a:latin typeface="Abadi"/>
              <a:ea typeface="+mn-lt"/>
              <a:cs typeface="+mn-lt"/>
            </a:endParaRPr>
          </a:p>
          <a:p>
            <a:pPr>
              <a:lnSpc>
                <a:spcPct val="100000"/>
              </a:lnSpc>
              <a:spcBef>
                <a:spcPts val="1400"/>
              </a:spcBef>
            </a:pPr>
            <a:r>
              <a:rPr lang="en-US" sz="2200" dirty="0">
                <a:solidFill>
                  <a:schemeClr val="accent3">
                    <a:lumMod val="25000"/>
                  </a:schemeClr>
                </a:solidFill>
                <a:latin typeface="Abadi"/>
                <a:cs typeface="Calibri"/>
              </a:rPr>
              <a:t>Rank - </a:t>
            </a:r>
            <a:r>
              <a:rPr lang="en-US" sz="2200" dirty="0">
                <a:ea typeface="+mn-lt"/>
                <a:cs typeface="+mn-lt"/>
              </a:rPr>
              <a:t>%</a:t>
            </a:r>
            <a:r>
              <a:rPr lang="en-US" sz="2200" dirty="0" err="1">
                <a:ea typeface="+mn-lt"/>
                <a:cs typeface="+mn-lt"/>
              </a:rPr>
              <a:t>sql</a:t>
            </a:r>
            <a:r>
              <a:rPr lang="en-US" sz="2200" dirty="0">
                <a:ea typeface="+mn-lt"/>
                <a:cs typeface="+mn-lt"/>
              </a:rPr>
              <a:t> Select *, Rank() OVER(order by [Landing _Outcome])rank from SPACEXTBL where  [Landing _Outcome] like '%Success%' and  </a:t>
            </a:r>
            <a:r>
              <a:rPr lang="en-US" sz="2200" dirty="0" err="1">
                <a:ea typeface="+mn-lt"/>
                <a:cs typeface="+mn-lt"/>
              </a:rPr>
              <a:t>substr</a:t>
            </a:r>
            <a:r>
              <a:rPr lang="en-US" sz="2200" dirty="0">
                <a:ea typeface="+mn-lt"/>
                <a:cs typeface="+mn-lt"/>
              </a:rPr>
              <a:t>(Date,7)||</a:t>
            </a:r>
            <a:r>
              <a:rPr lang="en-US" sz="2200" dirty="0" err="1">
                <a:ea typeface="+mn-lt"/>
                <a:cs typeface="+mn-lt"/>
              </a:rPr>
              <a:t>substr</a:t>
            </a:r>
            <a:r>
              <a:rPr lang="en-US" sz="2200" dirty="0">
                <a:ea typeface="+mn-lt"/>
                <a:cs typeface="+mn-lt"/>
              </a:rPr>
              <a:t>(Date,4,2)||</a:t>
            </a:r>
            <a:r>
              <a:rPr lang="en-US" sz="2200" dirty="0" err="1">
                <a:ea typeface="+mn-lt"/>
                <a:cs typeface="+mn-lt"/>
              </a:rPr>
              <a:t>substr</a:t>
            </a:r>
            <a:r>
              <a:rPr lang="en-US" sz="2200" dirty="0">
                <a:ea typeface="+mn-lt"/>
                <a:cs typeface="+mn-lt"/>
              </a:rPr>
              <a:t>(Date,1,2) between '20100604' and '20170320'Order By rank DESC   </a:t>
            </a:r>
            <a:endParaRPr lang="en-US" sz="2200" dirty="0">
              <a:solidFill>
                <a:schemeClr val="accent3">
                  <a:lumMod val="25000"/>
                </a:schemeClr>
              </a:solidFill>
              <a:latin typeface="Calibri"/>
              <a:cs typeface="Calibri"/>
            </a:endParaRPr>
          </a:p>
          <a:p>
            <a:pPr>
              <a:lnSpc>
                <a:spcPct val="100000"/>
              </a:lnSpc>
              <a:spcBef>
                <a:spcPts val="1400"/>
              </a:spcBef>
            </a:pPr>
            <a:endParaRPr lang="en-US" sz="2200" dirty="0">
              <a:solidFill>
                <a:schemeClr val="accent3">
                  <a:lumMod val="25000"/>
                </a:schemeClr>
              </a:solidFill>
              <a:latin typeface="Abadi"/>
              <a:cs typeface="Calibri"/>
            </a:endParaRPr>
          </a:p>
          <a:p>
            <a:pPr>
              <a:lnSpc>
                <a:spcPct val="100000"/>
              </a:lnSpc>
              <a:spcBef>
                <a:spcPts val="1400"/>
              </a:spcBef>
            </a:pPr>
            <a:r>
              <a:rPr lang="en-US" sz="2200" dirty="0">
                <a:ea typeface="+mn-lt"/>
                <a:cs typeface="+mn-lt"/>
                <a:hlinkClick r:id="rId3"/>
              </a:rPr>
              <a:t>https://github.com/prasanna3ram/datascience/blob/bdf973a12c691c47d02b9651a2577e01f81cc026/sql.ipynb</a:t>
            </a:r>
            <a:r>
              <a:rPr lang="en-US" sz="2200" dirty="0">
                <a:ea typeface="+mn-lt"/>
                <a:cs typeface="+mn-lt"/>
              </a:rPr>
              <a:t> </a:t>
            </a:r>
            <a:endParaRPr lang="en-US" sz="2200" dirty="0">
              <a:solidFill>
                <a:schemeClr val="accent3">
                  <a:lumMod val="25000"/>
                </a:schemeClr>
              </a:solidFill>
              <a:latin typeface="Abadi"/>
            </a:endParaRP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3423820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Summarize what map objects such as markers, circles, lines, etc. you created and added to a folium map</a:t>
            </a:r>
          </a:p>
          <a:p>
            <a:pPr lvl="1">
              <a:lnSpc>
                <a:spcPct val="100000"/>
              </a:lnSpc>
              <a:spcBef>
                <a:spcPts val="1400"/>
              </a:spcBef>
            </a:pPr>
            <a:r>
              <a:rPr lang="en-US" sz="1800" dirty="0">
                <a:solidFill>
                  <a:schemeClr val="accent3">
                    <a:lumMod val="25000"/>
                  </a:schemeClr>
                </a:solidFill>
                <a:latin typeface="Abadi"/>
              </a:rPr>
              <a:t>Objects like markers, circles &amp; lines were used in the folium map created to identify the specific location for which the coordinates were available</a:t>
            </a:r>
          </a:p>
          <a:p>
            <a:pPr>
              <a:lnSpc>
                <a:spcPct val="100000"/>
              </a:lnSpc>
              <a:spcBef>
                <a:spcPts val="1400"/>
              </a:spcBef>
            </a:pPr>
            <a:r>
              <a:rPr lang="en-US" sz="2200" dirty="0">
                <a:solidFill>
                  <a:schemeClr val="accent3">
                    <a:lumMod val="25000"/>
                  </a:schemeClr>
                </a:solidFill>
                <a:latin typeface="Abadi"/>
              </a:rPr>
              <a:t>Explain why you added those objects</a:t>
            </a:r>
          </a:p>
          <a:p>
            <a:pPr lvl="1">
              <a:lnSpc>
                <a:spcPct val="100000"/>
              </a:lnSpc>
              <a:spcBef>
                <a:spcPts val="1400"/>
              </a:spcBef>
            </a:pPr>
            <a:r>
              <a:rPr lang="en-US" sz="1800" dirty="0">
                <a:solidFill>
                  <a:schemeClr val="accent3">
                    <a:lumMod val="25000"/>
                  </a:schemeClr>
                </a:solidFill>
                <a:latin typeface="Abadi"/>
              </a:rPr>
              <a:t>The marker object was used to identify the specific location, provide labels to the marked points and identify them with different symbols</a:t>
            </a:r>
          </a:p>
          <a:p>
            <a:pPr lvl="1">
              <a:lnSpc>
                <a:spcPct val="100000"/>
              </a:lnSpc>
              <a:spcBef>
                <a:spcPts val="1400"/>
              </a:spcBef>
            </a:pPr>
            <a:r>
              <a:rPr lang="en-US" sz="1800" dirty="0">
                <a:solidFill>
                  <a:schemeClr val="accent3">
                    <a:lumMod val="25000"/>
                  </a:schemeClr>
                </a:solidFill>
                <a:latin typeface="Abadi"/>
              </a:rPr>
              <a:t>The circle object was used to highlight the specific location in the map with a circle of specified radius </a:t>
            </a:r>
          </a:p>
          <a:p>
            <a:pPr lvl="1">
              <a:lnSpc>
                <a:spcPct val="100000"/>
              </a:lnSpc>
              <a:spcBef>
                <a:spcPts val="1400"/>
              </a:spcBef>
            </a:pPr>
            <a:r>
              <a:rPr lang="en-US" sz="1800" dirty="0">
                <a:solidFill>
                  <a:schemeClr val="accent3">
                    <a:lumMod val="25000"/>
                  </a:schemeClr>
                </a:solidFill>
                <a:latin typeface="Abadi"/>
              </a:rPr>
              <a:t>The line object was used to represent the distance </a:t>
            </a:r>
            <a:r>
              <a:rPr lang="en-US" sz="1800" dirty="0" err="1">
                <a:solidFill>
                  <a:schemeClr val="accent3">
                    <a:lumMod val="25000"/>
                  </a:schemeClr>
                </a:solidFill>
                <a:latin typeface="Abadi"/>
              </a:rPr>
              <a:t>betweem</a:t>
            </a:r>
            <a:r>
              <a:rPr lang="en-US" sz="1800" dirty="0">
                <a:solidFill>
                  <a:schemeClr val="accent3">
                    <a:lumMod val="25000"/>
                  </a:schemeClr>
                </a:solidFill>
                <a:latin typeface="Abadi"/>
              </a:rPr>
              <a:t> two locations, identify the </a:t>
            </a:r>
            <a:r>
              <a:rPr lang="en-US" sz="1800" dirty="0" err="1">
                <a:solidFill>
                  <a:schemeClr val="accent3">
                    <a:lumMod val="25000"/>
                  </a:schemeClr>
                </a:solidFill>
                <a:latin typeface="Abadi"/>
              </a:rPr>
              <a:t>gap,direction</a:t>
            </a:r>
            <a:r>
              <a:rPr lang="en-US" sz="1800" dirty="0">
                <a:solidFill>
                  <a:schemeClr val="accent3">
                    <a:lumMod val="25000"/>
                  </a:schemeClr>
                </a:solidFill>
                <a:latin typeface="Abadi"/>
              </a:rPr>
              <a:t> between the location points</a:t>
            </a:r>
          </a:p>
          <a:p>
            <a:pPr>
              <a:lnSpc>
                <a:spcPct val="100000"/>
              </a:lnSpc>
              <a:spcBef>
                <a:spcPts val="1400"/>
              </a:spcBef>
            </a:pPr>
            <a:r>
              <a:rPr lang="en-US" sz="2200" dirty="0">
                <a:ea typeface="+mn-lt"/>
                <a:cs typeface="+mn-lt"/>
                <a:hlinkClick r:id="rId3"/>
              </a:rPr>
              <a:t>https://github.com/prasanna3ram/datascience/blob/ae5026dabb6ba81bf2a8c1a1802fb8c3f8f3ecc6/lab_jupyter_launch_site_location%20(1).ipynb</a:t>
            </a:r>
            <a:r>
              <a:rPr lang="en-US" sz="2200" dirty="0">
                <a:ea typeface="+mn-lt"/>
                <a:cs typeface="+mn-lt"/>
              </a:rPr>
              <a:t> </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a:rPr>
              <a:t>Summarize what plots/graphs and interactions you have added to a dashboard</a:t>
            </a:r>
          </a:p>
          <a:p>
            <a:pPr lvl="1">
              <a:lnSpc>
                <a:spcPct val="100000"/>
              </a:lnSpc>
              <a:spcBef>
                <a:spcPts val="1400"/>
              </a:spcBef>
            </a:pPr>
            <a:r>
              <a:rPr lang="en-US" sz="2100" dirty="0"/>
              <a:t>Added a Launch Site Drop-down Input Component</a:t>
            </a:r>
            <a:endParaRPr lang="en-US" sz="2100">
              <a:cs typeface="Calibri"/>
            </a:endParaRPr>
          </a:p>
          <a:p>
            <a:pPr lvl="1">
              <a:lnSpc>
                <a:spcPct val="100000"/>
              </a:lnSpc>
              <a:spcBef>
                <a:spcPts val="1400"/>
              </a:spcBef>
            </a:pPr>
            <a:r>
              <a:rPr lang="en-US" sz="2100" dirty="0"/>
              <a:t>Added a callback function to render </a:t>
            </a:r>
            <a:r>
              <a:rPr lang="en-US" sz="2100" dirty="0">
                <a:latin typeface="Consolas"/>
              </a:rPr>
              <a:t>success-pie-chart</a:t>
            </a:r>
            <a:r>
              <a:rPr lang="en-US" sz="2100" dirty="0"/>
              <a:t> based on selected site dropdown</a:t>
            </a:r>
            <a:endParaRPr lang="en-US" sz="2100">
              <a:cs typeface="Calibri"/>
            </a:endParaRPr>
          </a:p>
          <a:p>
            <a:pPr lvl="1">
              <a:lnSpc>
                <a:spcPct val="100000"/>
              </a:lnSpc>
              <a:spcBef>
                <a:spcPts val="1400"/>
              </a:spcBef>
            </a:pPr>
            <a:r>
              <a:rPr lang="en-US" sz="2100" dirty="0"/>
              <a:t>Added a Range Slider to Select Payload</a:t>
            </a:r>
            <a:endParaRPr lang="en-US" sz="2100">
              <a:solidFill>
                <a:srgbClr val="000000"/>
              </a:solidFill>
              <a:latin typeface="Calibri"/>
              <a:cs typeface="Calibri"/>
            </a:endParaRPr>
          </a:p>
          <a:p>
            <a:pPr lvl="1">
              <a:lnSpc>
                <a:spcPct val="100000"/>
              </a:lnSpc>
              <a:spcBef>
                <a:spcPts val="1400"/>
              </a:spcBef>
            </a:pPr>
            <a:r>
              <a:rPr lang="en-US" sz="2100" dirty="0"/>
              <a:t>Added a callback function to render the </a:t>
            </a:r>
            <a:r>
              <a:rPr lang="en-US" sz="2100" dirty="0">
                <a:latin typeface="Consolas"/>
                <a:cs typeface="Calibri"/>
              </a:rPr>
              <a:t>success-payload-scatter-chart</a:t>
            </a:r>
            <a:r>
              <a:rPr lang="en-US" sz="2100" dirty="0"/>
              <a:t> scatter plot</a:t>
            </a:r>
            <a:endParaRPr lang="en-US" sz="2100" dirty="0">
              <a:solidFill>
                <a:srgbClr val="000000"/>
              </a:solidFill>
              <a:latin typeface="Calibri"/>
              <a:cs typeface="Calibri"/>
            </a:endParaRPr>
          </a:p>
          <a:p>
            <a:pPr>
              <a:lnSpc>
                <a:spcPct val="100000"/>
              </a:lnSpc>
              <a:spcBef>
                <a:spcPts val="1400"/>
              </a:spcBef>
            </a:pPr>
            <a:r>
              <a:rPr lang="en-US" sz="2200" dirty="0">
                <a:solidFill>
                  <a:schemeClr val="accent3">
                    <a:lumMod val="25000"/>
                  </a:schemeClr>
                </a:solidFill>
                <a:latin typeface="Abadi"/>
              </a:rPr>
              <a:t>Explain why you added those plots and interactions</a:t>
            </a:r>
          </a:p>
          <a:p>
            <a:pPr lvl="1">
              <a:lnSpc>
                <a:spcPct val="100000"/>
              </a:lnSpc>
              <a:spcBef>
                <a:spcPts val="1400"/>
              </a:spcBef>
            </a:pPr>
            <a:r>
              <a:rPr lang="en-US" sz="1800" dirty="0">
                <a:solidFill>
                  <a:schemeClr val="accent3">
                    <a:lumMod val="25000"/>
                  </a:schemeClr>
                </a:solidFill>
                <a:latin typeface="Abadi"/>
              </a:rPr>
              <a:t>To interact with the data and understand various analytical results from the data through various visualization results that were the results of those plots and interactions added to the dashboards</a:t>
            </a:r>
          </a:p>
          <a:p>
            <a:pPr>
              <a:lnSpc>
                <a:spcPct val="100000"/>
              </a:lnSpc>
              <a:spcBef>
                <a:spcPts val="1400"/>
              </a:spcBef>
            </a:pPr>
            <a:r>
              <a:rPr lang="en-US" sz="2200" dirty="0">
                <a:ea typeface="+mn-lt"/>
                <a:cs typeface="+mn-lt"/>
                <a:hlinkClick r:id="rId3"/>
              </a:rPr>
              <a:t>https://github.com/prasanna3ram/datascience/blob/ed767134129a6a4fa15c77a5d214f2c1e3d21a9d/plotly.ipynb</a:t>
            </a:r>
            <a:r>
              <a:rPr lang="en-US" sz="2200" dirty="0">
                <a:ea typeface="+mn-lt"/>
                <a:cs typeface="+mn-lt"/>
              </a:rPr>
              <a:t> </a:t>
            </a:r>
            <a:endParaRPr lang="en-US" sz="2200" dirty="0">
              <a:solidFill>
                <a:schemeClr val="accent3">
                  <a:lumMod val="25000"/>
                </a:schemeClr>
              </a:solidFill>
              <a:latin typeface="Abadi"/>
            </a:endParaRPr>
          </a:p>
          <a:p>
            <a:pPr lvl="1">
              <a:lnSpc>
                <a:spcPct val="100000"/>
              </a:lnSpc>
              <a:spcBef>
                <a:spcPts val="1400"/>
              </a:spcBef>
            </a:pPr>
            <a:endParaRPr lang="en-US" sz="1800" dirty="0">
              <a:solidFill>
                <a:schemeClr val="accent3">
                  <a:lumMod val="25000"/>
                </a:schemeClr>
              </a:solidFill>
              <a:latin typeface="Abadi"/>
            </a:endParaRPr>
          </a:p>
          <a:p>
            <a:endParaRPr lang="en-US">
              <a:cs typeface="Calibri" panose="020F0502020204030204"/>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Summarize how you built, evaluated, improved, and found the best performing classification model</a:t>
            </a:r>
          </a:p>
          <a:p>
            <a:pPr lvl="1">
              <a:lnSpc>
                <a:spcPct val="100000"/>
              </a:lnSpc>
              <a:spcBef>
                <a:spcPts val="1400"/>
              </a:spcBef>
            </a:pPr>
            <a:r>
              <a:rPr lang="en-US" sz="1800" dirty="0">
                <a:solidFill>
                  <a:schemeClr val="accent3">
                    <a:lumMod val="25000"/>
                  </a:schemeClr>
                </a:solidFill>
                <a:latin typeface="Abadi"/>
              </a:rPr>
              <a:t>The model was built by evaluating various algorithms like logistic regression, support vector machine, decision tree, k-</a:t>
            </a:r>
            <a:r>
              <a:rPr lang="en-US" sz="1800" dirty="0" err="1">
                <a:solidFill>
                  <a:schemeClr val="accent3">
                    <a:lumMod val="25000"/>
                  </a:schemeClr>
                </a:solidFill>
                <a:latin typeface="Abadi"/>
              </a:rPr>
              <a:t>nn</a:t>
            </a:r>
            <a:r>
              <a:rPr lang="en-US" sz="1800" dirty="0">
                <a:solidFill>
                  <a:schemeClr val="accent3">
                    <a:lumMod val="25000"/>
                  </a:schemeClr>
                </a:solidFill>
                <a:latin typeface="Abadi"/>
              </a:rPr>
              <a:t> </a:t>
            </a:r>
          </a:p>
          <a:p>
            <a:pPr lvl="1">
              <a:lnSpc>
                <a:spcPct val="100000"/>
              </a:lnSpc>
              <a:spcBef>
                <a:spcPts val="1400"/>
              </a:spcBef>
            </a:pPr>
            <a:r>
              <a:rPr lang="en-US" sz="1800" dirty="0">
                <a:solidFill>
                  <a:schemeClr val="accent3">
                    <a:lumMod val="25000"/>
                  </a:schemeClr>
                </a:solidFill>
                <a:latin typeface="Abadi"/>
              </a:rPr>
              <a:t>The model was then evaluated with the test dataset and then the accuracy of the model was determined from the evaluation</a:t>
            </a:r>
          </a:p>
          <a:p>
            <a:pPr lvl="1">
              <a:lnSpc>
                <a:spcPct val="100000"/>
              </a:lnSpc>
              <a:spcBef>
                <a:spcPts val="1400"/>
              </a:spcBef>
            </a:pPr>
            <a:r>
              <a:rPr lang="en-US" sz="1800" dirty="0">
                <a:solidFill>
                  <a:schemeClr val="accent3">
                    <a:lumMod val="25000"/>
                  </a:schemeClr>
                </a:solidFill>
                <a:latin typeface="Abadi"/>
              </a:rPr>
              <a:t>With the accuracies, a confusion matrix was created and then the best model was identified,</a:t>
            </a:r>
          </a:p>
          <a:p>
            <a:pPr>
              <a:lnSpc>
                <a:spcPct val="100000"/>
              </a:lnSpc>
              <a:spcBef>
                <a:spcPts val="1400"/>
              </a:spcBef>
            </a:pPr>
            <a:r>
              <a:rPr lang="en-US" sz="2200" dirty="0">
                <a:solidFill>
                  <a:schemeClr val="accent3">
                    <a:lumMod val="25000"/>
                  </a:schemeClr>
                </a:solidFill>
                <a:latin typeface="Abadi"/>
              </a:rPr>
              <a:t>You need present your model development process using key phrases and flowchart</a:t>
            </a:r>
          </a:p>
          <a:p>
            <a:pPr>
              <a:lnSpc>
                <a:spcPct val="100000"/>
              </a:lnSpc>
              <a:spcBef>
                <a:spcPts val="1400"/>
              </a:spcBef>
            </a:pPr>
            <a:r>
              <a:rPr lang="en-US" sz="2200" dirty="0">
                <a:ea typeface="+mn-lt"/>
                <a:cs typeface="+mn-lt"/>
                <a:hlinkClick r:id="rId3"/>
              </a:rPr>
              <a:t>https://github.com/prasanna3ram/datascience/blob/ed767134129a6a4fa15c77a5d214f2c1e3d21a9d/ML_final.ipynb</a:t>
            </a:r>
            <a:r>
              <a:rPr lang="en-US" sz="2200" dirty="0">
                <a:ea typeface="+mn-lt"/>
                <a:cs typeface="+mn-lt"/>
              </a:rPr>
              <a:t> </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You need present your model development process using key phrases and flowchart</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Rounded Corners 5">
            <a:extLst>
              <a:ext uri="{FF2B5EF4-FFF2-40B4-BE49-F238E27FC236}">
                <a16:creationId xmlns:a16="http://schemas.microsoft.com/office/drawing/2014/main" id="{8E9D71E5-0184-FBDB-BB8F-3F93B91D7AA7}"/>
              </a:ext>
            </a:extLst>
          </p:cNvPr>
          <p:cNvSpPr/>
          <p:nvPr/>
        </p:nvSpPr>
        <p:spPr>
          <a:xfrm>
            <a:off x="1562818" y="2871158"/>
            <a:ext cx="912962"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Load data</a:t>
            </a:r>
            <a:endParaRPr lang="en-US" dirty="0"/>
          </a:p>
        </p:txBody>
      </p:sp>
      <p:sp>
        <p:nvSpPr>
          <p:cNvPr id="7" name="Rectangle: Rounded Corners 6">
            <a:extLst>
              <a:ext uri="{FF2B5EF4-FFF2-40B4-BE49-F238E27FC236}">
                <a16:creationId xmlns:a16="http://schemas.microsoft.com/office/drawing/2014/main" id="{8E9D71E5-0184-FBDB-BB8F-3F93B91D7AA7}"/>
              </a:ext>
            </a:extLst>
          </p:cNvPr>
          <p:cNvSpPr/>
          <p:nvPr/>
        </p:nvSpPr>
        <p:spPr>
          <a:xfrm>
            <a:off x="3294392" y="2870259"/>
            <a:ext cx="1595886"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Standardize data</a:t>
            </a:r>
            <a:endParaRPr lang="en-US" dirty="0"/>
          </a:p>
        </p:txBody>
      </p:sp>
      <p:sp>
        <p:nvSpPr>
          <p:cNvPr id="8" name="Rectangle: Rounded Corners 7">
            <a:extLst>
              <a:ext uri="{FF2B5EF4-FFF2-40B4-BE49-F238E27FC236}">
                <a16:creationId xmlns:a16="http://schemas.microsoft.com/office/drawing/2014/main" id="{8E9D71E5-0184-FBDB-BB8F-3F93B91D7AA7}"/>
              </a:ext>
            </a:extLst>
          </p:cNvPr>
          <p:cNvSpPr/>
          <p:nvPr/>
        </p:nvSpPr>
        <p:spPr>
          <a:xfrm>
            <a:off x="8030832" y="2869361"/>
            <a:ext cx="1854678"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Create object, </a:t>
            </a:r>
            <a:r>
              <a:rPr lang="en-GB" dirty="0" err="1">
                <a:cs typeface="Calibri"/>
              </a:rPr>
              <a:t>gridsearch</a:t>
            </a:r>
            <a:r>
              <a:rPr lang="en-GB" dirty="0">
                <a:cs typeface="Calibri"/>
              </a:rPr>
              <a:t> </a:t>
            </a:r>
            <a:r>
              <a:rPr lang="en-GB" dirty="0" err="1">
                <a:cs typeface="Calibri"/>
              </a:rPr>
              <a:t>oject</a:t>
            </a:r>
          </a:p>
        </p:txBody>
      </p:sp>
      <p:sp>
        <p:nvSpPr>
          <p:cNvPr id="9" name="Rectangle: Rounded Corners 8">
            <a:extLst>
              <a:ext uri="{FF2B5EF4-FFF2-40B4-BE49-F238E27FC236}">
                <a16:creationId xmlns:a16="http://schemas.microsoft.com/office/drawing/2014/main" id="{8E9D71E5-0184-FBDB-BB8F-3F93B91D7AA7}"/>
              </a:ext>
            </a:extLst>
          </p:cNvPr>
          <p:cNvSpPr/>
          <p:nvPr/>
        </p:nvSpPr>
        <p:spPr>
          <a:xfrm>
            <a:off x="5521084" y="2868462"/>
            <a:ext cx="1710905"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Split data to test/train pairs</a:t>
            </a:r>
            <a:endParaRPr lang="en-US" dirty="0" err="1"/>
          </a:p>
        </p:txBody>
      </p:sp>
      <p:sp>
        <p:nvSpPr>
          <p:cNvPr id="10" name="Rectangle: Rounded Corners 9">
            <a:extLst>
              <a:ext uri="{FF2B5EF4-FFF2-40B4-BE49-F238E27FC236}">
                <a16:creationId xmlns:a16="http://schemas.microsoft.com/office/drawing/2014/main" id="{8E9D71E5-0184-FBDB-BB8F-3F93B91D7AA7}"/>
              </a:ext>
            </a:extLst>
          </p:cNvPr>
          <p:cNvSpPr/>
          <p:nvPr/>
        </p:nvSpPr>
        <p:spPr>
          <a:xfrm>
            <a:off x="1286054" y="4334055"/>
            <a:ext cx="2652622"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Fit the object to model to find best parameters</a:t>
            </a:r>
            <a:endParaRPr lang="en-US" dirty="0"/>
          </a:p>
        </p:txBody>
      </p:sp>
      <p:sp>
        <p:nvSpPr>
          <p:cNvPr id="11" name="Rectangle: Rounded Corners 10">
            <a:extLst>
              <a:ext uri="{FF2B5EF4-FFF2-40B4-BE49-F238E27FC236}">
                <a16:creationId xmlns:a16="http://schemas.microsoft.com/office/drawing/2014/main" id="{8E9D71E5-0184-FBDB-BB8F-3F93B91D7AA7}"/>
              </a:ext>
            </a:extLst>
          </p:cNvPr>
          <p:cNvSpPr/>
          <p:nvPr/>
        </p:nvSpPr>
        <p:spPr>
          <a:xfrm>
            <a:off x="4268457" y="4333156"/>
            <a:ext cx="2257245"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Determine accuracy by evaluating the test dataset</a:t>
            </a:r>
          </a:p>
        </p:txBody>
      </p:sp>
      <p:sp>
        <p:nvSpPr>
          <p:cNvPr id="12" name="Rectangle: Rounded Corners 11">
            <a:extLst>
              <a:ext uri="{FF2B5EF4-FFF2-40B4-BE49-F238E27FC236}">
                <a16:creationId xmlns:a16="http://schemas.microsoft.com/office/drawing/2014/main" id="{8E9D71E5-0184-FBDB-BB8F-3F93B91D7AA7}"/>
              </a:ext>
            </a:extLst>
          </p:cNvPr>
          <p:cNvSpPr/>
          <p:nvPr/>
        </p:nvSpPr>
        <p:spPr>
          <a:xfrm>
            <a:off x="6920181" y="4332258"/>
            <a:ext cx="3127075" cy="91296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GB" dirty="0">
                <a:cs typeface="Calibri"/>
              </a:rPr>
              <a:t>Create confusion matrix and evaluate the best performing model</a:t>
            </a:r>
          </a:p>
        </p:txBody>
      </p:sp>
      <p:cxnSp>
        <p:nvCxnSpPr>
          <p:cNvPr id="14" name="Straight Arrow Connector 13">
            <a:extLst>
              <a:ext uri="{FF2B5EF4-FFF2-40B4-BE49-F238E27FC236}">
                <a16:creationId xmlns:a16="http://schemas.microsoft.com/office/drawing/2014/main" id="{75D7685F-D875-BB77-5470-B14FA560C486}"/>
              </a:ext>
            </a:extLst>
          </p:cNvPr>
          <p:cNvCxnSpPr/>
          <p:nvPr/>
        </p:nvCxnSpPr>
        <p:spPr>
          <a:xfrm>
            <a:off x="2409286" y="3322248"/>
            <a:ext cx="828136" cy="1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65B63A3-CEED-FEFB-54D2-B9427E8FFD20}"/>
              </a:ext>
            </a:extLst>
          </p:cNvPr>
          <p:cNvCxnSpPr>
            <a:cxnSpLocks/>
          </p:cNvCxnSpPr>
          <p:nvPr/>
        </p:nvCxnSpPr>
        <p:spPr>
          <a:xfrm>
            <a:off x="4695285" y="3322247"/>
            <a:ext cx="828136" cy="1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888E0FA-6156-1E86-4287-6B89D5E04831}"/>
              </a:ext>
            </a:extLst>
          </p:cNvPr>
          <p:cNvCxnSpPr>
            <a:cxnSpLocks/>
          </p:cNvCxnSpPr>
          <p:nvPr/>
        </p:nvCxnSpPr>
        <p:spPr>
          <a:xfrm>
            <a:off x="7204135" y="3293493"/>
            <a:ext cx="828136" cy="1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3557BE9-BED9-03C3-8AAF-B334B88D1917}"/>
              </a:ext>
            </a:extLst>
          </p:cNvPr>
          <p:cNvCxnSpPr>
            <a:cxnSpLocks/>
          </p:cNvCxnSpPr>
          <p:nvPr/>
        </p:nvCxnSpPr>
        <p:spPr>
          <a:xfrm>
            <a:off x="3444455" y="4752794"/>
            <a:ext cx="828136" cy="1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EF732FD-57DC-622D-341C-6B52506F0607}"/>
              </a:ext>
            </a:extLst>
          </p:cNvPr>
          <p:cNvCxnSpPr>
            <a:cxnSpLocks/>
          </p:cNvCxnSpPr>
          <p:nvPr/>
        </p:nvCxnSpPr>
        <p:spPr>
          <a:xfrm>
            <a:off x="6089889" y="4752795"/>
            <a:ext cx="828136" cy="1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DE0CA5F6-0033-893B-B555-10F7AB8CE56F}"/>
              </a:ext>
            </a:extLst>
          </p:cNvPr>
          <p:cNvCxnSpPr/>
          <p:nvPr/>
        </p:nvCxnSpPr>
        <p:spPr>
          <a:xfrm flipH="1">
            <a:off x="2333931" y="3896858"/>
            <a:ext cx="5978714" cy="31718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70591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189994" cy="4515797"/>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Exploratory data analysis results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Interactive analytics demo in screenshots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2" descr="Map&#10;&#10;Description automatically generated">
            <a:extLst>
              <a:ext uri="{FF2B5EF4-FFF2-40B4-BE49-F238E27FC236}">
                <a16:creationId xmlns:a16="http://schemas.microsoft.com/office/drawing/2014/main" id="{02E6F376-1694-7D34-8F3D-A835B7A9FAE6}"/>
              </a:ext>
            </a:extLst>
          </p:cNvPr>
          <p:cNvPicPr>
            <a:picLocks noChangeAspect="1"/>
          </p:cNvPicPr>
          <p:nvPr/>
        </p:nvPicPr>
        <p:blipFill>
          <a:blip r:embed="rId4"/>
          <a:stretch>
            <a:fillRect/>
          </a:stretch>
        </p:blipFill>
        <p:spPr>
          <a:xfrm>
            <a:off x="7076343" y="3698125"/>
            <a:ext cx="2743200" cy="1733097"/>
          </a:xfrm>
          <a:prstGeom prst="rect">
            <a:avLst/>
          </a:prstGeom>
        </p:spPr>
      </p:pic>
      <p:pic>
        <p:nvPicPr>
          <p:cNvPr id="3" name="Picture 4" descr="Graphical user interface&#10;&#10;Description automatically generated">
            <a:extLst>
              <a:ext uri="{FF2B5EF4-FFF2-40B4-BE49-F238E27FC236}">
                <a16:creationId xmlns:a16="http://schemas.microsoft.com/office/drawing/2014/main" id="{969CE288-1CFE-04A1-6FAF-71F42C3F09E5}"/>
              </a:ext>
            </a:extLst>
          </p:cNvPr>
          <p:cNvPicPr>
            <a:picLocks noChangeAspect="1"/>
          </p:cNvPicPr>
          <p:nvPr/>
        </p:nvPicPr>
        <p:blipFill>
          <a:blip r:embed="rId5"/>
          <a:stretch>
            <a:fillRect/>
          </a:stretch>
        </p:blipFill>
        <p:spPr>
          <a:xfrm>
            <a:off x="7010400" y="1484092"/>
            <a:ext cx="2743200" cy="1984815"/>
          </a:xfrm>
          <a:prstGeom prst="rect">
            <a:avLst/>
          </a:prstGeom>
        </p:spPr>
      </p:pic>
      <p:pic>
        <p:nvPicPr>
          <p:cNvPr id="5" name="Picture 5" descr="Graphical user interface, application&#10;&#10;Description automatically generated">
            <a:extLst>
              <a:ext uri="{FF2B5EF4-FFF2-40B4-BE49-F238E27FC236}">
                <a16:creationId xmlns:a16="http://schemas.microsoft.com/office/drawing/2014/main" id="{5CB5CDC3-30CE-0150-3C0F-C389655B7445}"/>
              </a:ext>
            </a:extLst>
          </p:cNvPr>
          <p:cNvPicPr>
            <a:picLocks noChangeAspect="1"/>
          </p:cNvPicPr>
          <p:nvPr/>
        </p:nvPicPr>
        <p:blipFill>
          <a:blip r:embed="rId6"/>
          <a:stretch>
            <a:fillRect/>
          </a:stretch>
        </p:blipFill>
        <p:spPr>
          <a:xfrm>
            <a:off x="3113087" y="5319135"/>
            <a:ext cx="2743200" cy="1267980"/>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5" descr="Graphical user interface, application&#10;&#10;Description automatically generated">
            <a:extLst>
              <a:ext uri="{FF2B5EF4-FFF2-40B4-BE49-F238E27FC236}">
                <a16:creationId xmlns:a16="http://schemas.microsoft.com/office/drawing/2014/main" id="{3FE4A700-BCE9-D8A4-CF58-AC43A21EFCCD}"/>
              </a:ext>
            </a:extLst>
          </p:cNvPr>
          <p:cNvPicPr>
            <a:picLocks noChangeAspect="1"/>
          </p:cNvPicPr>
          <p:nvPr/>
        </p:nvPicPr>
        <p:blipFill>
          <a:blip r:embed="rId3"/>
          <a:stretch>
            <a:fillRect/>
          </a:stretch>
        </p:blipFill>
        <p:spPr>
          <a:xfrm>
            <a:off x="6042025" y="1988466"/>
            <a:ext cx="5926138" cy="2214319"/>
          </a:xfrm>
          <a:prstGeom prst="rect">
            <a:avLst/>
          </a:prstGeom>
        </p:spPr>
      </p:pic>
      <p:pic>
        <p:nvPicPr>
          <p:cNvPr id="6" name="Picture 6" descr="Graphical user interface, text, website&#10;&#10;Description automatically generated">
            <a:extLst>
              <a:ext uri="{FF2B5EF4-FFF2-40B4-BE49-F238E27FC236}">
                <a16:creationId xmlns:a16="http://schemas.microsoft.com/office/drawing/2014/main" id="{9B2BF2F0-4DA6-4BA4-F1C9-B2A3B24B0E70}"/>
              </a:ext>
            </a:extLst>
          </p:cNvPr>
          <p:cNvPicPr>
            <a:picLocks noChangeAspect="1"/>
          </p:cNvPicPr>
          <p:nvPr/>
        </p:nvPicPr>
        <p:blipFill>
          <a:blip r:embed="rId4"/>
          <a:stretch>
            <a:fillRect/>
          </a:stretch>
        </p:blipFill>
        <p:spPr>
          <a:xfrm>
            <a:off x="6026150" y="4416794"/>
            <a:ext cx="5973762" cy="21122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5" descr="Graphical user interface, text&#10;&#10;Description automatically generated">
            <a:extLst>
              <a:ext uri="{FF2B5EF4-FFF2-40B4-BE49-F238E27FC236}">
                <a16:creationId xmlns:a16="http://schemas.microsoft.com/office/drawing/2014/main" id="{33CD1155-E52A-2535-290B-31C23AB3E2A0}"/>
              </a:ext>
            </a:extLst>
          </p:cNvPr>
          <p:cNvPicPr>
            <a:picLocks noChangeAspect="1"/>
          </p:cNvPicPr>
          <p:nvPr/>
        </p:nvPicPr>
        <p:blipFill>
          <a:blip r:embed="rId3"/>
          <a:stretch>
            <a:fillRect/>
          </a:stretch>
        </p:blipFill>
        <p:spPr>
          <a:xfrm>
            <a:off x="4700587" y="1489232"/>
            <a:ext cx="7053262" cy="2331722"/>
          </a:xfrm>
          <a:prstGeom prst="rect">
            <a:avLst/>
          </a:prstGeom>
        </p:spPr>
      </p:pic>
      <p:pic>
        <p:nvPicPr>
          <p:cNvPr id="6" name="Picture 6" descr="Graphical user interface, text, website&#10;&#10;Description automatically generated">
            <a:extLst>
              <a:ext uri="{FF2B5EF4-FFF2-40B4-BE49-F238E27FC236}">
                <a16:creationId xmlns:a16="http://schemas.microsoft.com/office/drawing/2014/main" id="{88C242B8-BB7F-52F5-08E1-FA05C53C0DDE}"/>
              </a:ext>
            </a:extLst>
          </p:cNvPr>
          <p:cNvPicPr>
            <a:picLocks noChangeAspect="1"/>
          </p:cNvPicPr>
          <p:nvPr/>
        </p:nvPicPr>
        <p:blipFill>
          <a:blip r:embed="rId4"/>
          <a:stretch>
            <a:fillRect/>
          </a:stretch>
        </p:blipFill>
        <p:spPr>
          <a:xfrm>
            <a:off x="4700587" y="3897030"/>
            <a:ext cx="7053262" cy="271519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5" descr="Chart, bar chart&#10;&#10;Description automatically generated">
            <a:extLst>
              <a:ext uri="{FF2B5EF4-FFF2-40B4-BE49-F238E27FC236}">
                <a16:creationId xmlns:a16="http://schemas.microsoft.com/office/drawing/2014/main" id="{DFB21CF2-69CE-10BE-EE26-937A04B0D487}"/>
              </a:ext>
            </a:extLst>
          </p:cNvPr>
          <p:cNvPicPr>
            <a:picLocks noChangeAspect="1"/>
          </p:cNvPicPr>
          <p:nvPr/>
        </p:nvPicPr>
        <p:blipFill>
          <a:blip r:embed="rId3"/>
          <a:stretch>
            <a:fillRect/>
          </a:stretch>
        </p:blipFill>
        <p:spPr>
          <a:xfrm>
            <a:off x="6026150" y="1259163"/>
            <a:ext cx="5632450" cy="2799798"/>
          </a:xfrm>
          <a:prstGeom prst="rect">
            <a:avLst/>
          </a:prstGeom>
        </p:spPr>
      </p:pic>
      <p:pic>
        <p:nvPicPr>
          <p:cNvPr id="6" name="Picture 6" descr="Chart, bar chart&#10;&#10;Description automatically generated">
            <a:extLst>
              <a:ext uri="{FF2B5EF4-FFF2-40B4-BE49-F238E27FC236}">
                <a16:creationId xmlns:a16="http://schemas.microsoft.com/office/drawing/2014/main" id="{7E62D508-B6DE-8F17-34C1-D99FCB261B36}"/>
              </a:ext>
            </a:extLst>
          </p:cNvPr>
          <p:cNvPicPr>
            <a:picLocks noChangeAspect="1"/>
          </p:cNvPicPr>
          <p:nvPr/>
        </p:nvPicPr>
        <p:blipFill>
          <a:blip r:embed="rId4"/>
          <a:stretch>
            <a:fillRect/>
          </a:stretch>
        </p:blipFill>
        <p:spPr>
          <a:xfrm>
            <a:off x="6026150" y="4122868"/>
            <a:ext cx="5568950" cy="250164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5" descr="Chart, scatter chart&#10;&#10;Description automatically generated">
            <a:extLst>
              <a:ext uri="{FF2B5EF4-FFF2-40B4-BE49-F238E27FC236}">
                <a16:creationId xmlns:a16="http://schemas.microsoft.com/office/drawing/2014/main" id="{E1A267F7-F179-3E6D-ED39-7086C46B03F4}"/>
              </a:ext>
            </a:extLst>
          </p:cNvPr>
          <p:cNvPicPr>
            <a:picLocks noChangeAspect="1"/>
          </p:cNvPicPr>
          <p:nvPr/>
        </p:nvPicPr>
        <p:blipFill>
          <a:blip r:embed="rId3"/>
          <a:stretch>
            <a:fillRect/>
          </a:stretch>
        </p:blipFill>
        <p:spPr>
          <a:xfrm>
            <a:off x="4700588" y="1496525"/>
            <a:ext cx="6886574" cy="2245700"/>
          </a:xfrm>
          <a:prstGeom prst="rect">
            <a:avLst/>
          </a:prstGeom>
        </p:spPr>
      </p:pic>
      <p:pic>
        <p:nvPicPr>
          <p:cNvPr id="6" name="Picture 6" descr="A screenshot of a computer&#10;&#10;Description automatically generated">
            <a:extLst>
              <a:ext uri="{FF2B5EF4-FFF2-40B4-BE49-F238E27FC236}">
                <a16:creationId xmlns:a16="http://schemas.microsoft.com/office/drawing/2014/main" id="{4A72E829-20BE-7961-E151-067D2F26ECA5}"/>
              </a:ext>
            </a:extLst>
          </p:cNvPr>
          <p:cNvPicPr>
            <a:picLocks noChangeAspect="1"/>
          </p:cNvPicPr>
          <p:nvPr/>
        </p:nvPicPr>
        <p:blipFill>
          <a:blip r:embed="rId4"/>
          <a:stretch>
            <a:fillRect/>
          </a:stretch>
        </p:blipFill>
        <p:spPr>
          <a:xfrm>
            <a:off x="3509963" y="4221303"/>
            <a:ext cx="7942262" cy="224126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5">
            <a:extLst>
              <a:ext uri="{FF2B5EF4-FFF2-40B4-BE49-F238E27FC236}">
                <a16:creationId xmlns:a16="http://schemas.microsoft.com/office/drawing/2014/main" id="{648BB55C-CC38-1661-DBE5-9F5EFD107974}"/>
              </a:ext>
            </a:extLst>
          </p:cNvPr>
          <p:cNvPicPr>
            <a:picLocks noChangeAspect="1"/>
          </p:cNvPicPr>
          <p:nvPr/>
        </p:nvPicPr>
        <p:blipFill>
          <a:blip r:embed="rId3"/>
          <a:stretch>
            <a:fillRect/>
          </a:stretch>
        </p:blipFill>
        <p:spPr>
          <a:xfrm>
            <a:off x="4597400" y="1711454"/>
            <a:ext cx="7418387" cy="2093653"/>
          </a:xfrm>
          <a:prstGeom prst="rect">
            <a:avLst/>
          </a:prstGeom>
        </p:spPr>
      </p:pic>
      <p:pic>
        <p:nvPicPr>
          <p:cNvPr id="6" name="Picture 6" descr="Graphical user interface, text, application&#10;&#10;Description automatically generated">
            <a:extLst>
              <a:ext uri="{FF2B5EF4-FFF2-40B4-BE49-F238E27FC236}">
                <a16:creationId xmlns:a16="http://schemas.microsoft.com/office/drawing/2014/main" id="{A14F7F78-D795-67E8-763B-94BCC3D43E4C}"/>
              </a:ext>
            </a:extLst>
          </p:cNvPr>
          <p:cNvPicPr>
            <a:picLocks noChangeAspect="1"/>
          </p:cNvPicPr>
          <p:nvPr/>
        </p:nvPicPr>
        <p:blipFill>
          <a:blip r:embed="rId4"/>
          <a:stretch>
            <a:fillRect/>
          </a:stretch>
        </p:blipFill>
        <p:spPr>
          <a:xfrm>
            <a:off x="2414587" y="4156513"/>
            <a:ext cx="9601200" cy="228353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5" descr="A picture containing icon&#10;&#10;Description automatically generated">
            <a:extLst>
              <a:ext uri="{FF2B5EF4-FFF2-40B4-BE49-F238E27FC236}">
                <a16:creationId xmlns:a16="http://schemas.microsoft.com/office/drawing/2014/main" id="{A43B622F-06FA-C34A-670E-382F27AE89EC}"/>
              </a:ext>
            </a:extLst>
          </p:cNvPr>
          <p:cNvPicPr>
            <a:picLocks noChangeAspect="1"/>
          </p:cNvPicPr>
          <p:nvPr/>
        </p:nvPicPr>
        <p:blipFill>
          <a:blip r:embed="rId3"/>
          <a:stretch>
            <a:fillRect/>
          </a:stretch>
        </p:blipFill>
        <p:spPr>
          <a:xfrm>
            <a:off x="5819775" y="1386419"/>
            <a:ext cx="5116512" cy="3196161"/>
          </a:xfrm>
          <a:prstGeom prst="rect">
            <a:avLst/>
          </a:prstGeom>
        </p:spPr>
      </p:pic>
      <p:pic>
        <p:nvPicPr>
          <p:cNvPr id="6" name="Picture 6" descr="Graphical user interface, application&#10;&#10;Description automatically generated">
            <a:extLst>
              <a:ext uri="{FF2B5EF4-FFF2-40B4-BE49-F238E27FC236}">
                <a16:creationId xmlns:a16="http://schemas.microsoft.com/office/drawing/2014/main" id="{C00EEBA8-CB53-E810-B0C9-019A8E153893}"/>
              </a:ext>
            </a:extLst>
          </p:cNvPr>
          <p:cNvPicPr>
            <a:picLocks noChangeAspect="1"/>
          </p:cNvPicPr>
          <p:nvPr/>
        </p:nvPicPr>
        <p:blipFill>
          <a:blip r:embed="rId4"/>
          <a:stretch>
            <a:fillRect/>
          </a:stretch>
        </p:blipFill>
        <p:spPr>
          <a:xfrm>
            <a:off x="1120775" y="4757541"/>
            <a:ext cx="8767762" cy="1359293"/>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lvl="1">
              <a:lnSpc>
                <a:spcPct val="100000"/>
              </a:lnSpc>
              <a:spcBef>
                <a:spcPts val="1400"/>
              </a:spcBef>
            </a:pPr>
            <a:r>
              <a:rPr lang="en-US" sz="1800" dirty="0">
                <a:solidFill>
                  <a:schemeClr val="accent3">
                    <a:lumMod val="25000"/>
                  </a:schemeClr>
                </a:solidFill>
                <a:latin typeface="Abadi"/>
              </a:rPr>
              <a:t>There are 4 launch sites : CCAFS LC-40, VAFB SLC-4E, KSC LC-39A, CCAFS SLC-40</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5" descr="Graphical user interface, text, application&#10;&#10;Description automatically generated">
            <a:extLst>
              <a:ext uri="{FF2B5EF4-FFF2-40B4-BE49-F238E27FC236}">
                <a16:creationId xmlns:a16="http://schemas.microsoft.com/office/drawing/2014/main" id="{578D16B4-91D6-C8EB-08F2-B35B23F7AE50}"/>
              </a:ext>
            </a:extLst>
          </p:cNvPr>
          <p:cNvPicPr>
            <a:picLocks noChangeAspect="1"/>
          </p:cNvPicPr>
          <p:nvPr/>
        </p:nvPicPr>
        <p:blipFill>
          <a:blip r:embed="rId3"/>
          <a:stretch>
            <a:fillRect/>
          </a:stretch>
        </p:blipFill>
        <p:spPr>
          <a:xfrm>
            <a:off x="1954213" y="3780700"/>
            <a:ext cx="5616575" cy="320978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lvl="1">
              <a:lnSpc>
                <a:spcPct val="100000"/>
              </a:lnSpc>
              <a:spcBef>
                <a:spcPts val="1400"/>
              </a:spcBef>
            </a:pPr>
            <a:r>
              <a:rPr lang="en-US" sz="1800" dirty="0">
                <a:solidFill>
                  <a:schemeClr val="accent3">
                    <a:lumMod val="25000"/>
                  </a:schemeClr>
                </a:solidFill>
                <a:latin typeface="Abadi"/>
              </a:rPr>
              <a:t>The above query filters the data and brings data with launch sites beginning with "CCA"</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5">
            <a:extLst>
              <a:ext uri="{FF2B5EF4-FFF2-40B4-BE49-F238E27FC236}">
                <a16:creationId xmlns:a16="http://schemas.microsoft.com/office/drawing/2014/main" id="{F3095F24-11CD-5E7F-432D-B2A8F8986580}"/>
              </a:ext>
            </a:extLst>
          </p:cNvPr>
          <p:cNvPicPr>
            <a:picLocks noChangeAspect="1"/>
          </p:cNvPicPr>
          <p:nvPr/>
        </p:nvPicPr>
        <p:blipFill>
          <a:blip r:embed="rId3"/>
          <a:stretch>
            <a:fillRect/>
          </a:stretch>
        </p:blipFill>
        <p:spPr>
          <a:xfrm>
            <a:off x="2263775" y="3210229"/>
            <a:ext cx="7235825" cy="3549042"/>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Calculate the total payload carried by boosters from NASA</a:t>
            </a:r>
          </a:p>
          <a:p>
            <a:pPr>
              <a:lnSpc>
                <a:spcPct val="100000"/>
              </a:lnSpc>
              <a:spcBef>
                <a:spcPts val="1400"/>
              </a:spcBef>
            </a:pPr>
            <a:r>
              <a:rPr lang="en-US" sz="2200" dirty="0">
                <a:solidFill>
                  <a:schemeClr val="accent3">
                    <a:lumMod val="25000"/>
                  </a:schemeClr>
                </a:solidFill>
                <a:latin typeface="Abadi"/>
              </a:rPr>
              <a:t>Present your query result with a short explanation here</a:t>
            </a:r>
          </a:p>
          <a:p>
            <a:pPr lvl="1">
              <a:lnSpc>
                <a:spcPct val="100000"/>
              </a:lnSpc>
              <a:spcBef>
                <a:spcPts val="1400"/>
              </a:spcBef>
            </a:pPr>
            <a:r>
              <a:rPr lang="en-US" sz="1800" dirty="0">
                <a:solidFill>
                  <a:schemeClr val="accent3">
                    <a:lumMod val="25000"/>
                  </a:schemeClr>
                </a:solidFill>
                <a:latin typeface="Abadi"/>
              </a:rPr>
              <a:t>The query fetches the payload carried by the boosters from NASA and aggregates them to give the total value</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Picture 5" descr="Graphical user interface, text, application&#10;&#10;Description automatically generated">
            <a:extLst>
              <a:ext uri="{FF2B5EF4-FFF2-40B4-BE49-F238E27FC236}">
                <a16:creationId xmlns:a16="http://schemas.microsoft.com/office/drawing/2014/main" id="{17247AF4-2735-825B-C10B-7D98195AB4CB}"/>
              </a:ext>
            </a:extLst>
          </p:cNvPr>
          <p:cNvPicPr>
            <a:picLocks noChangeAspect="1"/>
          </p:cNvPicPr>
          <p:nvPr/>
        </p:nvPicPr>
        <p:blipFill>
          <a:blip r:embed="rId3"/>
          <a:stretch>
            <a:fillRect/>
          </a:stretch>
        </p:blipFill>
        <p:spPr>
          <a:xfrm>
            <a:off x="2509837" y="4001749"/>
            <a:ext cx="7680325" cy="213268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06254"/>
            <a:ext cx="11018763" cy="41831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Summary of methodologies</a:t>
            </a:r>
          </a:p>
          <a:p>
            <a:pPr lvl="1">
              <a:lnSpc>
                <a:spcPct val="100000"/>
              </a:lnSpc>
              <a:spcBef>
                <a:spcPts val="1400"/>
              </a:spcBef>
            </a:pPr>
            <a:r>
              <a:rPr lang="en-US" sz="1800" dirty="0">
                <a:solidFill>
                  <a:schemeClr val="accent3">
                    <a:lumMod val="25000"/>
                  </a:schemeClr>
                </a:solidFill>
                <a:latin typeface="Abadi"/>
              </a:rPr>
              <a:t>In this exercise, methodologies like Data Collection, Data Wrangling, Exploratory Analysis with SQL Exploratory Analysis with Python &amp; Matplotlib, Data Visualization were covered and the given dataset was analyzed using the above methodologies and a prediction model was developed to predict the success of first stage of Falcon 9 landing. </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a:rPr>
              <a:t>With the given dataset and the predictive analysis was carried out to predict the success of first stage of Falcon 9 landing. Different prediction algorithms like Logistic Regression, Support Vector Machine, Decision Tree &amp; KNN were used in the predictive analysis. To summarize the results, the predictive analysis states that the success rate is more than 75%. </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5" descr="Graphical user interface, text, application&#10;&#10;Description automatically generated">
            <a:extLst>
              <a:ext uri="{FF2B5EF4-FFF2-40B4-BE49-F238E27FC236}">
                <a16:creationId xmlns:a16="http://schemas.microsoft.com/office/drawing/2014/main" id="{64B716CE-BEEE-EB2D-327F-EE2BA2CA842C}"/>
              </a:ext>
            </a:extLst>
          </p:cNvPr>
          <p:cNvPicPr>
            <a:picLocks noChangeAspect="1"/>
          </p:cNvPicPr>
          <p:nvPr/>
        </p:nvPicPr>
        <p:blipFill>
          <a:blip r:embed="rId3"/>
          <a:stretch>
            <a:fillRect/>
          </a:stretch>
        </p:blipFill>
        <p:spPr>
          <a:xfrm>
            <a:off x="2438400" y="2896748"/>
            <a:ext cx="7902575" cy="155663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5" descr="Graphical user interface, text&#10;&#10;Description automatically generated">
            <a:extLst>
              <a:ext uri="{FF2B5EF4-FFF2-40B4-BE49-F238E27FC236}">
                <a16:creationId xmlns:a16="http://schemas.microsoft.com/office/drawing/2014/main" id="{93D66ED4-1BD2-7C13-B389-381930A7860F}"/>
              </a:ext>
            </a:extLst>
          </p:cNvPr>
          <p:cNvPicPr>
            <a:picLocks noChangeAspect="1"/>
          </p:cNvPicPr>
          <p:nvPr/>
        </p:nvPicPr>
        <p:blipFill>
          <a:blip r:embed="rId3"/>
          <a:stretch>
            <a:fillRect/>
          </a:stretch>
        </p:blipFill>
        <p:spPr>
          <a:xfrm>
            <a:off x="1795463" y="3074862"/>
            <a:ext cx="8593137" cy="247833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2" descr="Graphical user interface, text, application&#10;&#10;Description automatically generated">
            <a:extLst>
              <a:ext uri="{FF2B5EF4-FFF2-40B4-BE49-F238E27FC236}">
                <a16:creationId xmlns:a16="http://schemas.microsoft.com/office/drawing/2014/main" id="{6D36B143-B7AA-97B8-236E-B77EED588353}"/>
              </a:ext>
            </a:extLst>
          </p:cNvPr>
          <p:cNvPicPr>
            <a:picLocks noChangeAspect="1"/>
          </p:cNvPicPr>
          <p:nvPr/>
        </p:nvPicPr>
        <p:blipFill>
          <a:blip r:embed="rId3"/>
          <a:stretch>
            <a:fillRect/>
          </a:stretch>
        </p:blipFill>
        <p:spPr>
          <a:xfrm>
            <a:off x="1811337" y="3646242"/>
            <a:ext cx="7664450" cy="301039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5" descr="Graphical user interface, text, website&#10;&#10;Description automatically generated">
            <a:extLst>
              <a:ext uri="{FF2B5EF4-FFF2-40B4-BE49-F238E27FC236}">
                <a16:creationId xmlns:a16="http://schemas.microsoft.com/office/drawing/2014/main" id="{6209143B-447A-DF6D-92F1-970C347C94CF}"/>
              </a:ext>
            </a:extLst>
          </p:cNvPr>
          <p:cNvPicPr>
            <a:picLocks noChangeAspect="1"/>
          </p:cNvPicPr>
          <p:nvPr/>
        </p:nvPicPr>
        <p:blipFill>
          <a:blip r:embed="rId3"/>
          <a:stretch>
            <a:fillRect/>
          </a:stretch>
        </p:blipFill>
        <p:spPr>
          <a:xfrm>
            <a:off x="2184400" y="2948549"/>
            <a:ext cx="8077200" cy="318340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5" descr="Graphical user interface, text&#10;&#10;Description automatically generated">
            <a:extLst>
              <a:ext uri="{FF2B5EF4-FFF2-40B4-BE49-F238E27FC236}">
                <a16:creationId xmlns:a16="http://schemas.microsoft.com/office/drawing/2014/main" id="{2324BC34-0391-CDE2-3B75-44A0FA062FB9}"/>
              </a:ext>
            </a:extLst>
          </p:cNvPr>
          <p:cNvPicPr>
            <a:picLocks noChangeAspect="1"/>
          </p:cNvPicPr>
          <p:nvPr/>
        </p:nvPicPr>
        <p:blipFill>
          <a:blip r:embed="rId3"/>
          <a:stretch>
            <a:fillRect/>
          </a:stretch>
        </p:blipFill>
        <p:spPr>
          <a:xfrm>
            <a:off x="1819275" y="2963627"/>
            <a:ext cx="8553449" cy="346280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5" descr="Graphical user interface, text&#10;&#10;Description automatically generated">
            <a:extLst>
              <a:ext uri="{FF2B5EF4-FFF2-40B4-BE49-F238E27FC236}">
                <a16:creationId xmlns:a16="http://schemas.microsoft.com/office/drawing/2014/main" id="{526B4A33-F891-7E34-6915-61C3969240E8}"/>
              </a:ext>
            </a:extLst>
          </p:cNvPr>
          <p:cNvPicPr>
            <a:picLocks noChangeAspect="1"/>
          </p:cNvPicPr>
          <p:nvPr/>
        </p:nvPicPr>
        <p:blipFill>
          <a:blip r:embed="rId3"/>
          <a:stretch>
            <a:fillRect/>
          </a:stretch>
        </p:blipFill>
        <p:spPr>
          <a:xfrm>
            <a:off x="1247775" y="3665982"/>
            <a:ext cx="8093075" cy="29471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5">
            <a:extLst>
              <a:ext uri="{FF2B5EF4-FFF2-40B4-BE49-F238E27FC236}">
                <a16:creationId xmlns:a16="http://schemas.microsoft.com/office/drawing/2014/main" id="{1C7FD320-814C-359D-5ECE-C946379E30A5}"/>
              </a:ext>
            </a:extLst>
          </p:cNvPr>
          <p:cNvPicPr>
            <a:picLocks noChangeAspect="1"/>
          </p:cNvPicPr>
          <p:nvPr/>
        </p:nvPicPr>
        <p:blipFill>
          <a:blip r:embed="rId3"/>
          <a:stretch>
            <a:fillRect/>
          </a:stretch>
        </p:blipFill>
        <p:spPr>
          <a:xfrm>
            <a:off x="3962400" y="3890228"/>
            <a:ext cx="5981699" cy="272085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Launch Sites Locations Analysis with Folium</a:t>
            </a:r>
            <a:r>
              <a:rPr lang="en-US" sz="2200" dirty="0">
                <a:solidFill>
                  <a:schemeClr val="accent3">
                    <a:lumMod val="25000"/>
                  </a:schemeClr>
                </a:solidFill>
                <a:latin typeface="Abadi"/>
                <a:ea typeface="+mn-lt"/>
                <a:cs typeface="+mn-lt"/>
              </a:rPr>
              <a:t> </a:t>
            </a:r>
            <a:r>
              <a:rPr lang="en-US" sz="2200" dirty="0">
                <a:solidFill>
                  <a:schemeClr val="accent3">
                    <a:lumMod val="25000"/>
                  </a:schemeClr>
                </a:solidFill>
                <a:latin typeface="Abadi"/>
              </a:rPr>
              <a:t>title with an appropriate title</a:t>
            </a:r>
            <a:endParaRPr lang="en-US">
              <a:solidFill>
                <a:schemeClr val="accent3">
                  <a:lumMod val="25000"/>
                </a:schemeClr>
              </a:solidFill>
              <a:cs typeface="Calibr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pPr lvl="1"/>
            <a:r>
              <a:rPr lang="en-US" sz="1800" dirty="0">
                <a:ea typeface="+mn-lt"/>
                <a:cs typeface="+mn-lt"/>
              </a:rPr>
              <a:t>All launch sites in proximity to the Equator line</a:t>
            </a:r>
            <a:endParaRPr lang="en-US" sz="1800" dirty="0">
              <a:cs typeface="Calibri" panose="020F0502020204030204"/>
            </a:endParaRPr>
          </a:p>
          <a:p>
            <a:pPr lvl="1"/>
            <a:r>
              <a:rPr lang="en-US" sz="1800" dirty="0">
                <a:ea typeface="+mn-lt"/>
                <a:cs typeface="+mn-lt"/>
              </a:rPr>
              <a:t>All launch sites in very close proximity to the coast</a:t>
            </a:r>
            <a:endParaRPr lang="en-US" dirty="0">
              <a:cs typeface="Calibri"/>
            </a:endParaRPr>
          </a:p>
          <a:p>
            <a:pPr>
              <a:lnSpc>
                <a:spcPct val="100000"/>
              </a:lnSpc>
              <a:spcBef>
                <a:spcPts val="1400"/>
              </a:spcBef>
            </a:pPr>
            <a:endParaRPr lang="en-US" sz="2200" dirty="0">
              <a:solidFill>
                <a:srgbClr val="292929"/>
              </a:solidFill>
              <a:latin typeface="Abadi"/>
              <a:cs typeface="Calibri"/>
            </a:endParaRPr>
          </a:p>
          <a:p>
            <a:pPr>
              <a:lnSpc>
                <a:spcPct val="100000"/>
              </a:lnSpc>
              <a:spcBef>
                <a:spcPts val="1400"/>
              </a:spcBef>
            </a:pPr>
            <a:endParaRPr lang="en-US" sz="2200" dirty="0">
              <a:solidFill>
                <a:schemeClr val="accent3">
                  <a:lumMod val="25000"/>
                </a:schemeClr>
              </a:solidFill>
              <a:latin typeface="Abadi"/>
              <a:cs typeface="Calibri" panose="020F0502020204030204"/>
            </a:endParaRPr>
          </a:p>
          <a:p>
            <a:endParaRPr lang="en-US">
              <a:solidFill>
                <a:srgbClr val="000000"/>
              </a:solidFill>
              <a:latin typeface="Calibri" panose="020F0502020204030204"/>
              <a:cs typeface="Calibri" panose="020F0502020204030204"/>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latin typeface="IBM Plex Mono SemiBold"/>
              </a:rPr>
              <a:t>Launch Sites Locations Analysis with Folium</a:t>
            </a:r>
          </a:p>
          <a:p>
            <a:endParaRPr lang="en-US" dirty="0">
              <a:solidFill>
                <a:srgbClr val="0B49CB"/>
              </a:solidFill>
              <a:latin typeface="Abadi"/>
            </a:endParaRPr>
          </a:p>
        </p:txBody>
      </p:sp>
      <p:pic>
        <p:nvPicPr>
          <p:cNvPr id="4" name="Picture 5" descr="Website, map&#10;&#10;Description automatically generated">
            <a:extLst>
              <a:ext uri="{FF2B5EF4-FFF2-40B4-BE49-F238E27FC236}">
                <a16:creationId xmlns:a16="http://schemas.microsoft.com/office/drawing/2014/main" id="{B2E29BDF-8FEA-944C-8947-333E9798F683}"/>
              </a:ext>
            </a:extLst>
          </p:cNvPr>
          <p:cNvPicPr>
            <a:picLocks noChangeAspect="1"/>
          </p:cNvPicPr>
          <p:nvPr/>
        </p:nvPicPr>
        <p:blipFill>
          <a:blip r:embed="rId3"/>
          <a:stretch>
            <a:fillRect/>
          </a:stretch>
        </p:blipFill>
        <p:spPr>
          <a:xfrm>
            <a:off x="7621588" y="2613277"/>
            <a:ext cx="4060825" cy="387775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a:rPr>
              <a:t>From the screenshot with color markers, it is evident that other than 3 launchpads, rest all launchpads have relatively higher success rate.</a:t>
            </a:r>
          </a:p>
          <a:p>
            <a:pPr>
              <a:spcBef>
                <a:spcPts val="1400"/>
              </a:spcBef>
            </a:pPr>
            <a:endParaRPr lang="en-US">
              <a:solidFill>
                <a:schemeClr val="accent3">
                  <a:lumMod val="25000"/>
                </a:schemeClr>
              </a:solidFill>
              <a:latin typeface="Calibri" panose="020F0502020204030204"/>
              <a:cs typeface="Calibri" panose="020F0502020204030204"/>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2" name="Picture 3" descr="Map&#10;&#10;Description automatically generated">
            <a:extLst>
              <a:ext uri="{FF2B5EF4-FFF2-40B4-BE49-F238E27FC236}">
                <a16:creationId xmlns:a16="http://schemas.microsoft.com/office/drawing/2014/main" id="{F8B79E05-682C-7D0E-A0BF-9C205B765701}"/>
              </a:ext>
            </a:extLst>
          </p:cNvPr>
          <p:cNvPicPr>
            <a:picLocks noChangeAspect="1"/>
          </p:cNvPicPr>
          <p:nvPr/>
        </p:nvPicPr>
        <p:blipFill>
          <a:blip r:embed="rId3"/>
          <a:stretch>
            <a:fillRect/>
          </a:stretch>
        </p:blipFill>
        <p:spPr>
          <a:xfrm>
            <a:off x="6343649" y="4093165"/>
            <a:ext cx="4211638" cy="2568983"/>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664154"/>
            <a:ext cx="10339996" cy="2755673"/>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dirty="0">
                <a:solidFill>
                  <a:schemeClr val="accent3">
                    <a:lumMod val="25000"/>
                  </a:schemeClr>
                </a:solidFill>
                <a:latin typeface="Abadi"/>
              </a:rPr>
              <a:t>Project background and context</a:t>
            </a:r>
          </a:p>
          <a:p>
            <a:pPr lvl="1"/>
            <a:r>
              <a:rPr lang="en-US" sz="2800" dirty="0">
                <a:solidFill>
                  <a:schemeClr val="accent3">
                    <a:lumMod val="25000"/>
                  </a:schemeClr>
                </a:solidFill>
                <a:latin typeface="Abadi"/>
              </a:rPr>
              <a:t>We will be gathering information about Space X and creating dashboards and also determine if SpaceX will reuse the first stage. Instead of using rocket science to determine if the first stage will land successfully, we  will train a machine learning model and use public information to predict if SpaceX will reuse the first stage.</a:t>
            </a:r>
          </a:p>
          <a:p>
            <a:pPr>
              <a:spcBef>
                <a:spcPts val="1400"/>
              </a:spcBef>
            </a:pPr>
            <a:r>
              <a:rPr lang="en-US" dirty="0">
                <a:solidFill>
                  <a:schemeClr val="accent3">
                    <a:lumMod val="25000"/>
                  </a:schemeClr>
                </a:solidFill>
                <a:latin typeface="Abadi"/>
              </a:rPr>
              <a:t>Problems you want to find answers</a:t>
            </a:r>
          </a:p>
          <a:p>
            <a:pPr lvl="1">
              <a:spcBef>
                <a:spcPts val="1400"/>
              </a:spcBef>
            </a:pPr>
            <a:r>
              <a:rPr lang="en-US" sz="2000" dirty="0">
                <a:solidFill>
                  <a:schemeClr val="accent3">
                    <a:lumMod val="25000"/>
                  </a:schemeClr>
                </a:solidFill>
                <a:latin typeface="Abadi"/>
              </a:rPr>
              <a:t>Determine the price of each launch</a:t>
            </a:r>
          </a:p>
          <a:p>
            <a:pPr lvl="1">
              <a:spcBef>
                <a:spcPts val="1400"/>
              </a:spcBef>
            </a:pPr>
            <a:r>
              <a:rPr lang="en-US" sz="2000" dirty="0">
                <a:solidFill>
                  <a:schemeClr val="accent3">
                    <a:lumMod val="25000"/>
                  </a:schemeClr>
                </a:solidFill>
                <a:latin typeface="Abadi"/>
              </a:rPr>
              <a:t>If first stage of Falcon 9 will land successfully?</a:t>
            </a:r>
            <a:endParaRPr lang="en-US" sz="2000">
              <a:solidFill>
                <a:schemeClr val="accent3">
                  <a:lumMod val="25000"/>
                </a:schemeClr>
              </a:solidFill>
            </a:endParaRPr>
          </a:p>
          <a:p>
            <a:pPr lvl="1">
              <a:spcBef>
                <a:spcPts val="1400"/>
              </a:spcBef>
            </a:pPr>
            <a:r>
              <a:rPr lang="en-US" sz="2000" dirty="0">
                <a:solidFill>
                  <a:schemeClr val="accent3">
                    <a:lumMod val="25000"/>
                  </a:schemeClr>
                </a:solidFill>
                <a:latin typeface="Abadi"/>
              </a:rPr>
              <a:t>Will SpaceX will reuse the first stage?</a:t>
            </a:r>
          </a:p>
          <a:p>
            <a:pPr lvl="1">
              <a:spcBef>
                <a:spcPts val="1400"/>
              </a:spcBef>
            </a:pPr>
            <a:endParaRPr lang="en-US" sz="1800" dirty="0">
              <a:solidFill>
                <a:schemeClr val="accent3">
                  <a:lumMod val="25000"/>
                </a:schemeClr>
              </a:solidFill>
              <a:latin typeface="Abadi"/>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4" name="Picture 5" descr="A picture containing text, monitor, map, screen&#10;&#10;Description automatically generated">
            <a:extLst>
              <a:ext uri="{FF2B5EF4-FFF2-40B4-BE49-F238E27FC236}">
                <a16:creationId xmlns:a16="http://schemas.microsoft.com/office/drawing/2014/main" id="{BB6BD3D3-EAB5-03E5-DB38-8A1486AA6973}"/>
              </a:ext>
            </a:extLst>
          </p:cNvPr>
          <p:cNvPicPr>
            <a:picLocks noChangeAspect="1"/>
          </p:cNvPicPr>
          <p:nvPr/>
        </p:nvPicPr>
        <p:blipFill>
          <a:blip r:embed="rId3"/>
          <a:stretch>
            <a:fillRect/>
          </a:stretch>
        </p:blipFill>
        <p:spPr>
          <a:xfrm>
            <a:off x="7169149" y="1689958"/>
            <a:ext cx="4743450" cy="2779582"/>
          </a:xfrm>
          <a:prstGeom prst="rect">
            <a:avLst/>
          </a:prstGeom>
        </p:spPr>
      </p:pic>
      <p:sp>
        <p:nvSpPr>
          <p:cNvPr id="6" name="TextBox 5">
            <a:extLst>
              <a:ext uri="{FF2B5EF4-FFF2-40B4-BE49-F238E27FC236}">
                <a16:creationId xmlns:a16="http://schemas.microsoft.com/office/drawing/2014/main" id="{784B9ABD-508C-45FD-8362-CF9395A0FFD2}"/>
              </a:ext>
            </a:extLst>
          </p:cNvPr>
          <p:cNvSpPr txBox="1"/>
          <p:nvPr/>
        </p:nvSpPr>
        <p:spPr>
          <a:xfrm>
            <a:off x="1357312" y="5333999"/>
            <a:ext cx="5703093"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dirty="0">
                <a:ea typeface="+mn-lt"/>
                <a:cs typeface="+mn-lt"/>
              </a:rPr>
              <a:t>Launch site is  bit far from railways</a:t>
            </a:r>
            <a:endParaRPr lang="en-US" dirty="0"/>
          </a:p>
          <a:p>
            <a:pPr marL="285750" indent="-285750">
              <a:buFont typeface="Arial"/>
              <a:buChar char="•"/>
            </a:pPr>
            <a:r>
              <a:rPr lang="en-GB" dirty="0">
                <a:ea typeface="+mn-lt"/>
                <a:cs typeface="+mn-lt"/>
              </a:rPr>
              <a:t>Launch site is  very far from highways</a:t>
            </a:r>
            <a:endParaRPr lang="en-GB" dirty="0">
              <a:cs typeface="Calibri"/>
            </a:endParaRPr>
          </a:p>
          <a:p>
            <a:pPr marL="285750" indent="-285750">
              <a:buFont typeface="Arial"/>
              <a:buChar char="•"/>
            </a:pPr>
            <a:r>
              <a:rPr lang="en-GB" dirty="0">
                <a:ea typeface="+mn-lt"/>
                <a:cs typeface="+mn-lt"/>
              </a:rPr>
              <a:t>Launch site is  in close proximity to coastline</a:t>
            </a:r>
            <a:endParaRPr lang="en-GB" dirty="0">
              <a:cs typeface="Calibri" panose="020F0502020204030204"/>
            </a:endParaRPr>
          </a:p>
          <a:p>
            <a:pPr marL="285750" indent="-285750">
              <a:buFont typeface="Arial"/>
              <a:buChar char="•"/>
            </a:pPr>
            <a:r>
              <a:rPr lang="en-GB" dirty="0">
                <a:ea typeface="+mn-lt"/>
                <a:cs typeface="+mn-lt"/>
              </a:rPr>
              <a:t>Launch sites keep certain distance away from cities</a:t>
            </a:r>
            <a:endParaRPr lang="en-GB" dirty="0">
              <a:cs typeface="Calibri"/>
            </a:endParaRPr>
          </a:p>
          <a:p>
            <a:pPr algn="l"/>
            <a:endParaRPr lang="en-GB" dirty="0">
              <a:cs typeface="Calibri"/>
            </a:endParaRPr>
          </a:p>
        </p:txBody>
      </p:sp>
      <p:pic>
        <p:nvPicPr>
          <p:cNvPr id="7" name="Picture 8" descr="Map&#10;&#10;Description automatically generated">
            <a:extLst>
              <a:ext uri="{FF2B5EF4-FFF2-40B4-BE49-F238E27FC236}">
                <a16:creationId xmlns:a16="http://schemas.microsoft.com/office/drawing/2014/main" id="{60B9DB4B-5E0E-086C-DA8C-407E45C57C8E}"/>
              </a:ext>
            </a:extLst>
          </p:cNvPr>
          <p:cNvPicPr>
            <a:picLocks noChangeAspect="1"/>
          </p:cNvPicPr>
          <p:nvPr/>
        </p:nvPicPr>
        <p:blipFill>
          <a:blip r:embed="rId4"/>
          <a:stretch>
            <a:fillRect/>
          </a:stretch>
        </p:blipFill>
        <p:spPr>
          <a:xfrm>
            <a:off x="7058025" y="4509827"/>
            <a:ext cx="4735512" cy="242622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success% of different sites</a:t>
            </a:r>
            <a:endParaRPr lang="en-US" dirty="0"/>
          </a:p>
        </p:txBody>
      </p:sp>
      <p:pic>
        <p:nvPicPr>
          <p:cNvPr id="2" name="Picture 3" descr="Chart, pie chart&#10;&#10;Description automatically generated">
            <a:extLst>
              <a:ext uri="{FF2B5EF4-FFF2-40B4-BE49-F238E27FC236}">
                <a16:creationId xmlns:a16="http://schemas.microsoft.com/office/drawing/2014/main" id="{993F610F-03B8-BC6F-6084-0959BD59E848}"/>
              </a:ext>
            </a:extLst>
          </p:cNvPr>
          <p:cNvPicPr>
            <a:picLocks noChangeAspect="1"/>
          </p:cNvPicPr>
          <p:nvPr/>
        </p:nvPicPr>
        <p:blipFill>
          <a:blip r:embed="rId3"/>
          <a:stretch>
            <a:fillRect/>
          </a:stretch>
        </p:blipFill>
        <p:spPr>
          <a:xfrm>
            <a:off x="938981" y="1501392"/>
            <a:ext cx="9224296" cy="3445538"/>
          </a:xfrm>
          <a:prstGeom prst="rect">
            <a:avLst/>
          </a:prstGeom>
        </p:spPr>
      </p:pic>
      <p:sp>
        <p:nvSpPr>
          <p:cNvPr id="4" name="TextBox 3">
            <a:extLst>
              <a:ext uri="{FF2B5EF4-FFF2-40B4-BE49-F238E27FC236}">
                <a16:creationId xmlns:a16="http://schemas.microsoft.com/office/drawing/2014/main" id="{DC4FB8B7-D155-54E7-1FF5-7513DDCF9F55}"/>
              </a:ext>
            </a:extLst>
          </p:cNvPr>
          <p:cNvSpPr txBox="1"/>
          <p:nvPr/>
        </p:nvSpPr>
        <p:spPr>
          <a:xfrm>
            <a:off x="1179871" y="5211097"/>
            <a:ext cx="892277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dirty="0">
                <a:cs typeface="Calibri"/>
              </a:rPr>
              <a:t>KSC LC-39A has the most number of successful launches compared to other launch sites</a:t>
            </a:r>
            <a:endParaRPr lang="en-GB" dirty="0"/>
          </a:p>
        </p:txBody>
      </p:sp>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736825" cy="549049"/>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7800" dirty="0">
                <a:solidFill>
                  <a:srgbClr val="0B49CB"/>
                </a:solidFill>
                <a:latin typeface="Abadi"/>
              </a:rPr>
              <a:t>Pie chart showing the Launch site with the highest launch success ratio</a:t>
            </a:r>
            <a:endParaRPr lang="en-US" dirty="0"/>
          </a:p>
          <a:p>
            <a:endParaRPr lang="en-US" dirty="0">
              <a:solidFill>
                <a:srgbClr val="0B49CB"/>
              </a:solidFill>
            </a:endParaRPr>
          </a:p>
        </p:txBody>
      </p:sp>
      <p:pic>
        <p:nvPicPr>
          <p:cNvPr id="2" name="Picture 3" descr="Chart, pie chart&#10;&#10;Description automatically generated">
            <a:extLst>
              <a:ext uri="{FF2B5EF4-FFF2-40B4-BE49-F238E27FC236}">
                <a16:creationId xmlns:a16="http://schemas.microsoft.com/office/drawing/2014/main" id="{B1D316FD-B5F1-22F6-7B2B-E55824F2E96B}"/>
              </a:ext>
            </a:extLst>
          </p:cNvPr>
          <p:cNvPicPr>
            <a:picLocks noChangeAspect="1"/>
          </p:cNvPicPr>
          <p:nvPr/>
        </p:nvPicPr>
        <p:blipFill>
          <a:blip r:embed="rId3"/>
          <a:stretch>
            <a:fillRect/>
          </a:stretch>
        </p:blipFill>
        <p:spPr>
          <a:xfrm>
            <a:off x="922594" y="1534167"/>
            <a:ext cx="9453715" cy="3470117"/>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pic>
        <p:nvPicPr>
          <p:cNvPr id="2" name="Picture 3">
            <a:extLst>
              <a:ext uri="{FF2B5EF4-FFF2-40B4-BE49-F238E27FC236}">
                <a16:creationId xmlns:a16="http://schemas.microsoft.com/office/drawing/2014/main" id="{615E6E77-15AD-DE65-9484-5122C79EB775}"/>
              </a:ext>
            </a:extLst>
          </p:cNvPr>
          <p:cNvPicPr>
            <a:picLocks noGrp="1" noChangeAspect="1"/>
          </p:cNvPicPr>
          <p:nvPr>
            <p:ph idx="4294967295"/>
          </p:nvPr>
        </p:nvPicPr>
        <p:blipFill>
          <a:blip r:embed="rId3"/>
          <a:stretch>
            <a:fillRect/>
          </a:stretch>
        </p:blipFill>
        <p:spPr>
          <a:xfrm>
            <a:off x="770011" y="2113636"/>
            <a:ext cx="5105244" cy="3775315"/>
          </a:xfrm>
          <a:prstGeom prst="rect">
            <a:avLst/>
          </a:prstGeom>
        </p:spPr>
      </p:pic>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500" dirty="0">
                <a:solidFill>
                  <a:srgbClr val="0B49CB"/>
                </a:solidFill>
                <a:latin typeface="Abadi"/>
              </a:rPr>
              <a:t>Scatter plot of Payload vs Launch Outcome for all sites, with different payload selected in the range slider</a:t>
            </a:r>
          </a:p>
        </p:txBody>
      </p:sp>
      <p:pic>
        <p:nvPicPr>
          <p:cNvPr id="4" name="Picture 5" descr="Chart, scatter chart&#10;&#10;Description automatically generated">
            <a:extLst>
              <a:ext uri="{FF2B5EF4-FFF2-40B4-BE49-F238E27FC236}">
                <a16:creationId xmlns:a16="http://schemas.microsoft.com/office/drawing/2014/main" id="{667D35A1-5CA3-5D9E-4C2A-525610FA81F7}"/>
              </a:ext>
            </a:extLst>
          </p:cNvPr>
          <p:cNvPicPr>
            <a:picLocks noChangeAspect="1"/>
          </p:cNvPicPr>
          <p:nvPr/>
        </p:nvPicPr>
        <p:blipFill>
          <a:blip r:embed="rId4"/>
          <a:stretch>
            <a:fillRect/>
          </a:stretch>
        </p:blipFill>
        <p:spPr>
          <a:xfrm>
            <a:off x="6346723" y="2115967"/>
            <a:ext cx="5529006" cy="377316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2" descr="Graphical user interface, text, application, email&#10;&#10;Description automatically generated">
            <a:extLst>
              <a:ext uri="{FF2B5EF4-FFF2-40B4-BE49-F238E27FC236}">
                <a16:creationId xmlns:a16="http://schemas.microsoft.com/office/drawing/2014/main" id="{40F4A093-6D60-BC49-8825-AF13518DBC0B}"/>
              </a:ext>
            </a:extLst>
          </p:cNvPr>
          <p:cNvPicPr>
            <a:picLocks noChangeAspect="1"/>
          </p:cNvPicPr>
          <p:nvPr/>
        </p:nvPicPr>
        <p:blipFill>
          <a:blip r:embed="rId3"/>
          <a:stretch>
            <a:fillRect/>
          </a:stretch>
        </p:blipFill>
        <p:spPr>
          <a:xfrm>
            <a:off x="766917" y="1849064"/>
            <a:ext cx="10936747" cy="3823548"/>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618799" cy="3811588"/>
          </a:xfrm>
          <a:prstGeom prst="rect">
            <a:avLst/>
          </a:prstGeom>
        </p:spPr>
        <p:txBody>
          <a:bodyPr lIns="91440" tIns="45720" rIns="91440" bIns="45720" anchor="t">
            <a:normAutofit/>
          </a:bodyPr>
          <a:lstStyle/>
          <a:p>
            <a:pPr>
              <a:lnSpc>
                <a:spcPct val="100000"/>
              </a:lnSpc>
              <a:spcBef>
                <a:spcPts val="1400"/>
              </a:spcBef>
            </a:pPr>
            <a:r>
              <a:rPr lang="en-US" sz="2200" dirty="0">
                <a:ea typeface="+mn-lt"/>
                <a:cs typeface="+mn-lt"/>
              </a:rPr>
              <a:t>•The confusion matrix for the decision tree classifier shows that the classifier can distinguish between the different classes. The major problem is the false positives .i.e., unsuccessful landing marked as successful landing by the classifier.</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5">
            <a:extLst>
              <a:ext uri="{FF2B5EF4-FFF2-40B4-BE49-F238E27FC236}">
                <a16:creationId xmlns:a16="http://schemas.microsoft.com/office/drawing/2014/main" id="{42DF30D9-479B-37E8-8F04-647611F563B6}"/>
              </a:ext>
            </a:extLst>
          </p:cNvPr>
          <p:cNvPicPr>
            <a:picLocks noChangeAspect="1"/>
          </p:cNvPicPr>
          <p:nvPr/>
        </p:nvPicPr>
        <p:blipFill>
          <a:blip r:embed="rId3"/>
          <a:stretch>
            <a:fillRect/>
          </a:stretch>
        </p:blipFill>
        <p:spPr>
          <a:xfrm>
            <a:off x="6592529" y="2116359"/>
            <a:ext cx="4586748" cy="332992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08687" cy="4351338"/>
          </a:xfrm>
          <a:prstGeom prst="rect">
            <a:avLst/>
          </a:prstGeom>
        </p:spPr>
        <p:txBody>
          <a:bodyPr lIns="91440" tIns="45720" rIns="91440" bIns="45720" anchor="t">
            <a:normAutofit/>
          </a:bodyPr>
          <a:lstStyle/>
          <a:p>
            <a:pPr marL="0" indent="0">
              <a:buNone/>
            </a:pPr>
            <a:r>
              <a:rPr lang="en-US" sz="2200" dirty="0">
                <a:ea typeface="+mn-lt"/>
                <a:cs typeface="+mn-lt"/>
              </a:rPr>
              <a:t>We can conclude that:</a:t>
            </a:r>
            <a:endParaRPr lang="en-US" dirty="0">
              <a:solidFill>
                <a:srgbClr val="000000"/>
              </a:solidFill>
              <a:latin typeface="Calibri" panose="020F0502020204030204"/>
              <a:ea typeface="+mn-lt"/>
              <a:cs typeface="+mn-lt"/>
            </a:endParaRPr>
          </a:p>
          <a:p>
            <a:pPr marL="0" indent="0">
              <a:buNone/>
            </a:pPr>
            <a:r>
              <a:rPr lang="en-US" sz="2200" dirty="0">
                <a:ea typeface="+mn-lt"/>
                <a:cs typeface="+mn-lt"/>
              </a:rPr>
              <a:t>•The larger the flight amount at a launch site, the greater the success rate at a launch site.</a:t>
            </a:r>
            <a:endParaRPr lang="en-US" dirty="0">
              <a:cs typeface="Calibri" panose="020F0502020204030204"/>
            </a:endParaRPr>
          </a:p>
          <a:p>
            <a:pPr marL="0" indent="0">
              <a:buNone/>
            </a:pPr>
            <a:r>
              <a:rPr lang="en-US" sz="2200" dirty="0">
                <a:ea typeface="+mn-lt"/>
                <a:cs typeface="+mn-lt"/>
              </a:rPr>
              <a:t>•Launch success rate started to increase in 2013 till 2020.</a:t>
            </a:r>
            <a:endParaRPr lang="en-US" dirty="0">
              <a:cs typeface="Calibri" panose="020F0502020204030204"/>
            </a:endParaRPr>
          </a:p>
          <a:p>
            <a:pPr marL="0" indent="0">
              <a:buNone/>
            </a:pPr>
            <a:r>
              <a:rPr lang="en-US" sz="2200" dirty="0">
                <a:ea typeface="+mn-lt"/>
                <a:cs typeface="+mn-lt"/>
              </a:rPr>
              <a:t>•Orbits ES-L1, GEO, HEO, SSO, VLEO had the most success rate.</a:t>
            </a:r>
            <a:endParaRPr lang="en-US" dirty="0">
              <a:cs typeface="Calibri" panose="020F0502020204030204"/>
            </a:endParaRPr>
          </a:p>
          <a:p>
            <a:pPr marL="0" indent="0">
              <a:buNone/>
            </a:pPr>
            <a:r>
              <a:rPr lang="en-US" sz="2200" dirty="0">
                <a:ea typeface="+mn-lt"/>
                <a:cs typeface="+mn-lt"/>
              </a:rPr>
              <a:t>•KSC LC-39A had the most successful launches of any sites.</a:t>
            </a:r>
            <a:endParaRPr lang="en-US" dirty="0">
              <a:cs typeface="Calibri" panose="020F0502020204030204"/>
            </a:endParaRPr>
          </a:p>
          <a:p>
            <a:pPr marL="0" indent="0">
              <a:buNone/>
            </a:pPr>
            <a:r>
              <a:rPr lang="en-US" sz="2200" dirty="0">
                <a:ea typeface="+mn-lt"/>
                <a:cs typeface="+mn-lt"/>
              </a:rPr>
              <a:t>•The Decision tree classifier is the best machine learning algorithm for this task.</a:t>
            </a:r>
            <a:endParaRPr lang="en-US" dirty="0">
              <a:cs typeface="Calibri" panose="020F0502020204030204"/>
            </a:endParaRPr>
          </a:p>
          <a:p>
            <a:pPr>
              <a:lnSpc>
                <a:spcPct val="100000"/>
              </a:lnSpc>
              <a:spcBef>
                <a:spcPts val="1400"/>
              </a:spcBef>
            </a:pPr>
            <a:endParaRPr lang="en-US" sz="2200" dirty="0">
              <a:solidFill>
                <a:schemeClr val="accent3">
                  <a:lumMod val="25000"/>
                </a:schemeClr>
              </a:solidFill>
              <a:latin typeface="Abadi"/>
              <a:cs typeface="Calibri"/>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API &amp; Web scrapping. The dataset was collected using the SpaceX REST API. Data was collected from the SpaceX REST API endpoints and the collected data was in JSON format which was then parsed and used as </a:t>
            </a:r>
            <a:r>
              <a:rPr lang="en-US" sz="7600" dirty="0" err="1">
                <a:solidFill>
                  <a:schemeClr val="bg2">
                    <a:lumMod val="50000"/>
                  </a:schemeClr>
                </a:solidFill>
                <a:latin typeface="Abadi"/>
              </a:rPr>
              <a:t>DataFrames</a:t>
            </a:r>
            <a:r>
              <a:rPr lang="en-US" sz="7600" dirty="0">
                <a:solidFill>
                  <a:schemeClr val="bg2">
                    <a:lumMod val="50000"/>
                  </a:schemeClr>
                </a:solidFill>
                <a:latin typeface="Abadi"/>
              </a:rPr>
              <a:t> later. The data about Falcon 9 in websites was collected using web scrapping which parsed the HTML table data in the web pages and then converted them to </a:t>
            </a:r>
            <a:r>
              <a:rPr lang="en-US" sz="7600" dirty="0" err="1">
                <a:solidFill>
                  <a:schemeClr val="bg2">
                    <a:lumMod val="50000"/>
                  </a:schemeClr>
                </a:solidFill>
                <a:latin typeface="Abadi"/>
              </a:rPr>
              <a:t>DataFrames</a:t>
            </a:r>
            <a:r>
              <a:rPr lang="en-US" sz="7600" dirty="0">
                <a:solidFill>
                  <a:schemeClr val="bg2">
                    <a:lumMod val="50000"/>
                  </a:schemeClr>
                </a:solidFill>
                <a:latin typeface="Abadi"/>
              </a:rPr>
              <a:t> for further analysis. </a:t>
            </a:r>
          </a:p>
          <a:p>
            <a:pPr>
              <a:lnSpc>
                <a:spcPct val="120000"/>
              </a:lnSpc>
              <a:spcBef>
                <a:spcPts val="1400"/>
              </a:spcBef>
            </a:pPr>
            <a:r>
              <a:rPr lang="en-US" sz="9200" dirty="0">
                <a:solidFill>
                  <a:schemeClr val="accent3">
                    <a:lumMod val="25000"/>
                  </a:schemeClr>
                </a:solidFill>
                <a:latin typeface="Abadi"/>
              </a:rPr>
              <a:t>Perform data wrangling</a:t>
            </a:r>
            <a:endParaRPr lang="en-US" sz="9200" dirty="0">
              <a:solidFill>
                <a:schemeClr val="accent3">
                  <a:lumMod val="25000"/>
                </a:schemeClr>
              </a:solidFill>
            </a:endParaRPr>
          </a:p>
          <a:p>
            <a:pPr lvl="1">
              <a:lnSpc>
                <a:spcPct val="120000"/>
              </a:lnSpc>
              <a:spcBef>
                <a:spcPts val="1400"/>
              </a:spcBef>
            </a:pPr>
            <a:r>
              <a:rPr lang="en-US" sz="7600" dirty="0">
                <a:solidFill>
                  <a:schemeClr val="bg2">
                    <a:lumMod val="50000"/>
                  </a:schemeClr>
                </a:solidFill>
                <a:latin typeface="Abadi"/>
              </a:rPr>
              <a:t>The data collected from both the sources were pre-processed using various techniques like collecting more data, filtering/sampling, dealing with null or no data and so on.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lvl="1">
              <a:lnSpc>
                <a:spcPct val="120000"/>
              </a:lnSpc>
              <a:spcBef>
                <a:spcPts val="1400"/>
              </a:spcBef>
            </a:pPr>
            <a:r>
              <a:rPr lang="en-US" sz="5800" dirty="0">
                <a:solidFill>
                  <a:schemeClr val="bg2">
                    <a:lumMod val="50000"/>
                  </a:schemeClr>
                </a:solidFill>
                <a:latin typeface="Abadi"/>
              </a:rPr>
              <a:t>The EDA using SQL is the first step in this data science exercise. The data is first analyzed using basic SQL to analyze the data and see if it can be directly used for machine learning analysis. In this basic EDA using visualization, the main attributes that might be correlating can be identified. </a:t>
            </a:r>
          </a:p>
          <a:p>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lvl="1"/>
            <a:r>
              <a:rPr lang="en-US" sz="5600" dirty="0">
                <a:solidFill>
                  <a:schemeClr val="bg2">
                    <a:lumMod val="50000"/>
                  </a:schemeClr>
                </a:solidFill>
                <a:latin typeface="Abadi"/>
              </a:rPr>
              <a:t>Interactive visual analytics enables users to explore and manipulate data in an interactive and real-way. Common             interactions including zoom-in and zoom-out, pan, filter, search, and link.  With interactive visual analytics, users               could find visual patterns faster and more effectively. The python </a:t>
            </a:r>
            <a:r>
              <a:rPr lang="en-US" sz="5600" dirty="0" err="1">
                <a:solidFill>
                  <a:schemeClr val="bg2">
                    <a:lumMod val="50000"/>
                  </a:schemeClr>
                </a:solidFill>
                <a:latin typeface="Abadi"/>
              </a:rPr>
              <a:t>plotly</a:t>
            </a:r>
            <a:r>
              <a:rPr lang="en-US" sz="5600" dirty="0">
                <a:latin typeface="IBM Plex Mono Text"/>
              </a:rPr>
              <a:t> </a:t>
            </a:r>
            <a:r>
              <a:rPr lang="en-US" sz="5600" dirty="0">
                <a:solidFill>
                  <a:schemeClr val="bg2">
                    <a:lumMod val="50000"/>
                  </a:schemeClr>
                </a:solidFill>
                <a:latin typeface="Abadi"/>
              </a:rPr>
              <a:t>dashboard application contains input                   components such as a dropdown list and a range slider to interact with a pie chart and a scatter point chart. </a:t>
            </a:r>
            <a:endParaRPr lang="en-US" sz="5600" dirty="0">
              <a:solidFill>
                <a:schemeClr val="bg2">
                  <a:lumMod val="50000"/>
                </a:schemeClr>
              </a:solidFill>
            </a:endParaRP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r>
              <a:rPr lang="en-US" sz="5200" dirty="0">
                <a:solidFill>
                  <a:schemeClr val="bg2">
                    <a:lumMod val="50000"/>
                  </a:schemeClr>
                </a:solidFill>
                <a:latin typeface="Abadi"/>
              </a:rPr>
              <a:t>The predictive analysis includes Preprocessing, allowing us to standardize our data, </a:t>
            </a:r>
            <a:r>
              <a:rPr lang="en-US" sz="5600" dirty="0">
                <a:solidFill>
                  <a:schemeClr val="bg2">
                    <a:lumMod val="50000"/>
                  </a:schemeClr>
                </a:solidFill>
                <a:latin typeface="Abadi"/>
              </a:rPr>
              <a:t>and </a:t>
            </a:r>
            <a:r>
              <a:rPr lang="en-US" sz="5600" dirty="0" err="1">
                <a:solidFill>
                  <a:schemeClr val="bg2">
                    <a:lumMod val="50000"/>
                  </a:schemeClr>
                </a:solidFill>
                <a:latin typeface="Abadi"/>
              </a:rPr>
              <a:t>Train_test_split</a:t>
            </a:r>
            <a:r>
              <a:rPr lang="en-US" sz="5600" dirty="0">
                <a:solidFill>
                  <a:schemeClr val="bg2">
                    <a:lumMod val="50000"/>
                  </a:schemeClr>
                </a:solidFill>
                <a:latin typeface="Abadi"/>
              </a:rPr>
              <a:t>, allowing us to split our data into training and testing data, Once the data is split, we will train the model and perform Grid Search, allowing us to find the hyperparameters that allow a given algorithm to perform best.  Using the best hyperparameter values, we will determine the model with the best accuracy using the training data</a:t>
            </a:r>
          </a:p>
          <a:p>
            <a:pPr lvl="1">
              <a:lnSpc>
                <a:spcPct val="120000"/>
              </a:lnSpc>
              <a:spcBef>
                <a:spcPts val="1400"/>
              </a:spcBef>
            </a:pPr>
            <a:endParaRPr lang="en-US" sz="7600" dirty="0">
              <a:solidFill>
                <a:schemeClr val="bg2">
                  <a:lumMod val="50000"/>
                </a:schemeClr>
              </a:solidFill>
              <a:latin typeface="Abadi"/>
            </a:endParaRP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3533276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Describe how data sets were collected. </a:t>
            </a:r>
            <a:endParaRPr lang="en-US">
              <a:solidFill>
                <a:schemeClr val="accent3">
                  <a:lumMod val="25000"/>
                </a:schemeClr>
              </a:solidFill>
            </a:endParaRPr>
          </a:p>
          <a:p>
            <a:pPr lvl="1">
              <a:lnSpc>
                <a:spcPct val="100000"/>
              </a:lnSpc>
              <a:spcBef>
                <a:spcPts val="1400"/>
              </a:spcBef>
            </a:pPr>
            <a:r>
              <a:rPr lang="en-US" sz="1800" dirty="0">
                <a:solidFill>
                  <a:schemeClr val="accent3">
                    <a:lumMod val="25000"/>
                  </a:schemeClr>
                </a:solidFill>
                <a:latin typeface="Abadi"/>
              </a:rPr>
              <a:t>The data is collected using the both the below methods</a:t>
            </a:r>
          </a:p>
          <a:p>
            <a:pPr lvl="2">
              <a:lnSpc>
                <a:spcPct val="100000"/>
              </a:lnSpc>
              <a:spcBef>
                <a:spcPts val="1400"/>
              </a:spcBef>
            </a:pPr>
            <a:r>
              <a:rPr lang="en-US" sz="1400" dirty="0">
                <a:solidFill>
                  <a:schemeClr val="accent3">
                    <a:lumMod val="25000"/>
                  </a:schemeClr>
                </a:solidFill>
                <a:latin typeface="Abadi"/>
              </a:rPr>
              <a:t>SpaceX Rest API </a:t>
            </a:r>
            <a:endParaRPr lang="en-US" sz="1400" dirty="0">
              <a:solidFill>
                <a:schemeClr val="accent3">
                  <a:lumMod val="25000"/>
                </a:schemeClr>
              </a:solidFill>
              <a:latin typeface="Abadi" panose="020B0604020104020204" pitchFamily="34" charset="0"/>
            </a:endParaRPr>
          </a:p>
          <a:p>
            <a:pPr lvl="2">
              <a:lnSpc>
                <a:spcPct val="100000"/>
              </a:lnSpc>
              <a:spcBef>
                <a:spcPts val="1400"/>
              </a:spcBef>
            </a:pPr>
            <a:r>
              <a:rPr lang="en-US" sz="1400" dirty="0">
                <a:solidFill>
                  <a:schemeClr val="accent3">
                    <a:lumMod val="25000"/>
                  </a:schemeClr>
                </a:solidFill>
                <a:latin typeface="Abadi"/>
              </a:rPr>
              <a:t>Web Scrapping of SpaceX Web Page containing the data</a:t>
            </a:r>
          </a:p>
          <a:p>
            <a:pPr lvl="1">
              <a:lnSpc>
                <a:spcPct val="100000"/>
              </a:lnSpc>
              <a:spcBef>
                <a:spcPts val="1400"/>
              </a:spcBef>
            </a:pPr>
            <a:endParaRPr lang="en-US" sz="1800" dirty="0">
              <a:solidFill>
                <a:schemeClr val="accent3">
                  <a:lumMod val="25000"/>
                </a:schemeClr>
              </a:solidFill>
              <a:latin typeface="Abadi"/>
            </a:endParaRPr>
          </a:p>
          <a:p>
            <a:pPr marL="0" indent="0">
              <a:buNone/>
            </a:pPr>
            <a:endParaRPr lang="en-US">
              <a:cs typeface="Calibri" panose="020F050202020403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308770" y="2228850"/>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ea typeface="+mn-lt"/>
                <a:cs typeface="+mn-lt"/>
              </a:rPr>
              <a:t>import requests</a:t>
            </a:r>
            <a:endParaRPr lang="en-US" dirty="0">
              <a:ea typeface="+mn-lt"/>
              <a:cs typeface="+mn-lt"/>
            </a:endParaRPr>
          </a:p>
          <a:p>
            <a:pPr>
              <a:lnSpc>
                <a:spcPct val="100000"/>
              </a:lnSpc>
              <a:spcBef>
                <a:spcPts val="1400"/>
              </a:spcBef>
            </a:pPr>
            <a:r>
              <a:rPr lang="en-US" sz="2200" dirty="0" err="1">
                <a:ea typeface="+mn-lt"/>
                <a:cs typeface="+mn-lt"/>
              </a:rPr>
              <a:t>spacex_url</a:t>
            </a:r>
            <a:r>
              <a:rPr lang="en-US" sz="2200" dirty="0">
                <a:ea typeface="+mn-lt"/>
                <a:cs typeface="+mn-lt"/>
              </a:rPr>
              <a:t>="https://api.spacexdata.com/v4/launches/past"</a:t>
            </a:r>
            <a:endParaRPr lang="en-US" sz="2200" dirty="0">
              <a:solidFill>
                <a:srgbClr val="000000"/>
              </a:solidFill>
              <a:latin typeface="Calibri"/>
              <a:cs typeface="Calibri"/>
            </a:endParaRPr>
          </a:p>
          <a:p>
            <a:pPr>
              <a:lnSpc>
                <a:spcPct val="100000"/>
              </a:lnSpc>
              <a:spcBef>
                <a:spcPts val="1400"/>
              </a:spcBef>
            </a:pPr>
            <a:r>
              <a:rPr lang="en-US" sz="2200" dirty="0">
                <a:ea typeface="+mn-lt"/>
                <a:cs typeface="+mn-lt"/>
              </a:rPr>
              <a:t>response = </a:t>
            </a:r>
            <a:r>
              <a:rPr lang="en-US" sz="2200" dirty="0" err="1">
                <a:ea typeface="+mn-lt"/>
                <a:cs typeface="+mn-lt"/>
              </a:rPr>
              <a:t>requests.get</a:t>
            </a:r>
            <a:r>
              <a:rPr lang="en-US" sz="2200" dirty="0">
                <a:ea typeface="+mn-lt"/>
                <a:cs typeface="+mn-lt"/>
              </a:rPr>
              <a:t>(</a:t>
            </a:r>
            <a:r>
              <a:rPr lang="en-US" sz="2200" dirty="0" err="1">
                <a:ea typeface="+mn-lt"/>
                <a:cs typeface="+mn-lt"/>
              </a:rPr>
              <a:t>spacex_url</a:t>
            </a:r>
            <a:r>
              <a:rPr lang="en-US" sz="2200" dirty="0">
                <a:ea typeface="+mn-lt"/>
                <a:cs typeface="+mn-lt"/>
              </a:rPr>
              <a:t>)</a:t>
            </a:r>
            <a:endParaRPr lang="en-US" sz="2200" dirty="0">
              <a:solidFill>
                <a:srgbClr val="000000"/>
              </a:solidFill>
              <a:latin typeface="Calibri"/>
              <a:cs typeface="Calibri"/>
            </a:endParaRPr>
          </a:p>
          <a:p>
            <a:r>
              <a:rPr lang="en-US" sz="2200" dirty="0" err="1">
                <a:ea typeface="+mn-lt"/>
                <a:cs typeface="+mn-lt"/>
              </a:rPr>
              <a:t>response.json</a:t>
            </a:r>
            <a:r>
              <a:rPr lang="en-US" sz="2200" dirty="0">
                <a:ea typeface="+mn-lt"/>
                <a:cs typeface="+mn-lt"/>
              </a:rPr>
              <a:t>()</a:t>
            </a:r>
            <a:endParaRPr lang="en-US" sz="2200" dirty="0">
              <a:solidFill>
                <a:srgbClr val="000000"/>
              </a:solidFill>
              <a:latin typeface="Calibri"/>
              <a:cs typeface="Calibri"/>
            </a:endParaRPr>
          </a:p>
          <a:p>
            <a:pPr>
              <a:lnSpc>
                <a:spcPct val="100000"/>
              </a:lnSpc>
              <a:spcBef>
                <a:spcPts val="1400"/>
              </a:spcBef>
            </a:pPr>
            <a:r>
              <a:rPr lang="en-US" sz="2200" dirty="0">
                <a:ea typeface="+mn-lt"/>
                <a:cs typeface="+mn-lt"/>
              </a:rPr>
              <a:t>data = </a:t>
            </a:r>
            <a:r>
              <a:rPr lang="en-US" sz="2200" dirty="0" err="1">
                <a:ea typeface="+mn-lt"/>
                <a:cs typeface="+mn-lt"/>
              </a:rPr>
              <a:t>pd.json_normalize</a:t>
            </a:r>
            <a:r>
              <a:rPr lang="en-US" sz="2200" dirty="0">
                <a:ea typeface="+mn-lt"/>
                <a:cs typeface="+mn-lt"/>
              </a:rPr>
              <a:t>(</a:t>
            </a:r>
            <a:r>
              <a:rPr lang="en-US" sz="2200" dirty="0" err="1">
                <a:ea typeface="+mn-lt"/>
                <a:cs typeface="+mn-lt"/>
              </a:rPr>
              <a:t>response.json</a:t>
            </a:r>
            <a:r>
              <a:rPr lang="en-US" sz="2200" dirty="0">
                <a:ea typeface="+mn-lt"/>
                <a:cs typeface="+mn-lt"/>
              </a:rPr>
              <a:t>())</a:t>
            </a:r>
            <a:endParaRPr lang="en-US" dirty="0"/>
          </a:p>
          <a:p>
            <a:pPr>
              <a:lnSpc>
                <a:spcPct val="100000"/>
              </a:lnSpc>
              <a:spcBef>
                <a:spcPts val="1400"/>
              </a:spcBef>
            </a:pPr>
            <a:endParaRPr lang="en-US" sz="2200">
              <a:solidFill>
                <a:srgbClr val="292929"/>
              </a:solidFill>
              <a:latin typeface="Abadi" panose="020B0604020104020204" pitchFamily="34" charset="0"/>
            </a:endParaRPr>
          </a:p>
          <a:p>
            <a:pPr>
              <a:lnSpc>
                <a:spcPct val="100000"/>
              </a:lnSpc>
              <a:spcBef>
                <a:spcPts val="1400"/>
              </a:spcBef>
            </a:pPr>
            <a:endParaRPr lang="en-US" sz="2200" dirty="0">
              <a:solidFill>
                <a:srgbClr val="292929"/>
              </a:solidFill>
              <a:latin typeface="Abadi" panose="020B0604020104020204" pitchFamily="34" charset="0"/>
              <a:cs typeface="Calibri" panose="020F0502020204030204"/>
            </a:endParaRPr>
          </a:p>
          <a:p>
            <a:endParaRPr lang="en-US" dirty="0">
              <a:cs typeface="Calibri" panose="020F0502020204030204"/>
            </a:endParaRPr>
          </a:p>
          <a:p>
            <a:endParaRPr lang="en-US">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2EFD4A65-9D3F-A957-A903-31CED9A0B9F9}"/>
              </a:ext>
            </a:extLst>
          </p:cNvPr>
          <p:cNvSpPr/>
          <p:nvPr/>
        </p:nvSpPr>
        <p:spPr>
          <a:xfrm>
            <a:off x="7519987" y="2507456"/>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cs typeface="Calibri"/>
              </a:rPr>
              <a:t>SpaceX REST Web API</a:t>
            </a:r>
            <a:endParaRPr lang="en-GB" dirty="0"/>
          </a:p>
        </p:txBody>
      </p:sp>
      <p:sp>
        <p:nvSpPr>
          <p:cNvPr id="7" name="Rectangle 6">
            <a:extLst>
              <a:ext uri="{FF2B5EF4-FFF2-40B4-BE49-F238E27FC236}">
                <a16:creationId xmlns:a16="http://schemas.microsoft.com/office/drawing/2014/main" id="{F36413C2-AB1D-924A-5687-ED671DEBE768}"/>
              </a:ext>
            </a:extLst>
          </p:cNvPr>
          <p:cNvSpPr/>
          <p:nvPr/>
        </p:nvSpPr>
        <p:spPr>
          <a:xfrm>
            <a:off x="3721893" y="1590674"/>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Python Request </a:t>
            </a:r>
            <a:endParaRPr lang="en-GB">
              <a:cs typeface="Calibri"/>
            </a:endParaRPr>
          </a:p>
          <a:p>
            <a:pPr algn="ctr"/>
            <a:r>
              <a:rPr lang="en-GB" dirty="0">
                <a:cs typeface="Calibri"/>
              </a:rPr>
              <a:t>GET (URL)</a:t>
            </a:r>
          </a:p>
        </p:txBody>
      </p:sp>
      <p:cxnSp>
        <p:nvCxnSpPr>
          <p:cNvPr id="8" name="Connector: Elbow 7">
            <a:extLst>
              <a:ext uri="{FF2B5EF4-FFF2-40B4-BE49-F238E27FC236}">
                <a16:creationId xmlns:a16="http://schemas.microsoft.com/office/drawing/2014/main" id="{7462C720-CE4C-9F24-FDF4-3B3977C8C893}"/>
              </a:ext>
            </a:extLst>
          </p:cNvPr>
          <p:cNvCxnSpPr/>
          <p:nvPr/>
        </p:nvCxnSpPr>
        <p:spPr>
          <a:xfrm>
            <a:off x="5019676" y="2507456"/>
            <a:ext cx="2509835" cy="47386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F152331-C99D-6636-93B2-2A0103BF3FA4}"/>
              </a:ext>
            </a:extLst>
          </p:cNvPr>
          <p:cNvSpPr/>
          <p:nvPr/>
        </p:nvSpPr>
        <p:spPr>
          <a:xfrm>
            <a:off x="5114924" y="3924300"/>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Json Response</a:t>
            </a:r>
            <a:endParaRPr lang="en-US" dirty="0"/>
          </a:p>
        </p:txBody>
      </p:sp>
      <p:sp>
        <p:nvSpPr>
          <p:cNvPr id="11" name="Rectangle 10">
            <a:extLst>
              <a:ext uri="{FF2B5EF4-FFF2-40B4-BE49-F238E27FC236}">
                <a16:creationId xmlns:a16="http://schemas.microsoft.com/office/drawing/2014/main" id="{668B370E-45AA-8806-BE31-9C4D9D12AAC7}"/>
              </a:ext>
            </a:extLst>
          </p:cNvPr>
          <p:cNvSpPr/>
          <p:nvPr/>
        </p:nvSpPr>
        <p:spPr>
          <a:xfrm>
            <a:off x="3900487" y="5341143"/>
            <a:ext cx="2905124" cy="9167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GB" dirty="0">
                <a:cs typeface="Calibri"/>
              </a:rPr>
              <a:t>Parse data to Pandas </a:t>
            </a:r>
            <a:r>
              <a:rPr lang="en-GB" dirty="0" err="1">
                <a:cs typeface="Calibri"/>
              </a:rPr>
              <a:t>DataFrame</a:t>
            </a:r>
            <a:endParaRPr lang="en-US" dirty="0" err="1"/>
          </a:p>
        </p:txBody>
      </p:sp>
      <p:cxnSp>
        <p:nvCxnSpPr>
          <p:cNvPr id="12" name="Connector: Elbow 11">
            <a:extLst>
              <a:ext uri="{FF2B5EF4-FFF2-40B4-BE49-F238E27FC236}">
                <a16:creationId xmlns:a16="http://schemas.microsoft.com/office/drawing/2014/main" id="{302EB4E0-8DCC-645C-3CAA-9048570D5FD0}"/>
              </a:ext>
            </a:extLst>
          </p:cNvPr>
          <p:cNvCxnSpPr/>
          <p:nvPr/>
        </p:nvCxnSpPr>
        <p:spPr>
          <a:xfrm flipH="1">
            <a:off x="8101011" y="3436142"/>
            <a:ext cx="883445" cy="9143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or: Elbow 12">
            <a:extLst>
              <a:ext uri="{FF2B5EF4-FFF2-40B4-BE49-F238E27FC236}">
                <a16:creationId xmlns:a16="http://schemas.microsoft.com/office/drawing/2014/main" id="{DA6B5197-F3AC-9FED-8630-4C4E7176C0DC}"/>
              </a:ext>
            </a:extLst>
          </p:cNvPr>
          <p:cNvCxnSpPr>
            <a:cxnSpLocks/>
          </p:cNvCxnSpPr>
          <p:nvPr/>
        </p:nvCxnSpPr>
        <p:spPr>
          <a:xfrm flipH="1">
            <a:off x="6886572" y="4674391"/>
            <a:ext cx="883445" cy="914399"/>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EE81C2BD-18F8-B0DB-A61A-63FFC9ACDD4F}"/>
              </a:ext>
            </a:extLst>
          </p:cNvPr>
          <p:cNvSpPr txBox="1"/>
          <p:nvPr/>
        </p:nvSpPr>
        <p:spPr>
          <a:xfrm>
            <a:off x="8968658" y="4257368"/>
            <a:ext cx="274320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hlinkClick r:id="rId3"/>
              </a:rPr>
              <a:t>https://github.com/prasanna3ram/datascience/blob/bdf973a12c691c47d02b9651a2577e01f81cc026/Data_Collection_lab1.ipynb</a:t>
            </a:r>
            <a:r>
              <a:rPr lang="en-US" dirty="0"/>
              <a:t> </a:t>
            </a:r>
            <a:endParaRPr lang="en-US"/>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49</Slides>
  <Notes>4</Notes>
  <HiddenSlides>0</HiddenSlides>
  <MMClips>0</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944</cp:revision>
  <dcterms:created xsi:type="dcterms:W3CDTF">2021-04-29T18:58:34Z</dcterms:created>
  <dcterms:modified xsi:type="dcterms:W3CDTF">2022-12-10T09:24:19Z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